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73" r:id="rId4"/>
    <p:sldId id="274" r:id="rId5"/>
    <p:sldId id="275" r:id="rId6"/>
    <p:sldId id="276" r:id="rId7"/>
    <p:sldId id="277" r:id="rId8"/>
    <p:sldId id="262" r:id="rId9"/>
    <p:sldId id="261" r:id="rId10"/>
    <p:sldId id="278" r:id="rId11"/>
    <p:sldId id="263" r:id="rId12"/>
    <p:sldId id="279" r:id="rId13"/>
    <p:sldId id="280" r:id="rId14"/>
    <p:sldId id="281" r:id="rId15"/>
    <p:sldId id="282" r:id="rId16"/>
    <p:sldId id="283" r:id="rId17"/>
    <p:sldId id="284" r:id="rId18"/>
    <p:sldId id="288" r:id="rId19"/>
    <p:sldId id="287" r:id="rId20"/>
    <p:sldId id="285" r:id="rId21"/>
    <p:sldId id="289" r:id="rId22"/>
    <p:sldId id="286"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7" r:id="rId39"/>
    <p:sldId id="305" r:id="rId40"/>
    <p:sldId id="306"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D93B-E4BD-45EA-B5A1-94E8D6583F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0EDA2E-8A1C-4079-B852-86E0F663C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D489A1-AECE-4AF8-94AC-957A4655C867}"/>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5" name="Footer Placeholder 4">
            <a:extLst>
              <a:ext uri="{FF2B5EF4-FFF2-40B4-BE49-F238E27FC236}">
                <a16:creationId xmlns:a16="http://schemas.microsoft.com/office/drawing/2014/main" id="{3701C23D-1975-4973-9A43-24EDDF2CC2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797EF4-2075-4C3F-A164-9AC28708294F}"/>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2783780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0C95-25B9-41A8-9B84-3D605596B3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E2D2C8-3290-4137-B042-F27C0A4F4D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57DF93-B59E-436D-8C5F-13C15C3112B7}"/>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5" name="Footer Placeholder 4">
            <a:extLst>
              <a:ext uri="{FF2B5EF4-FFF2-40B4-BE49-F238E27FC236}">
                <a16:creationId xmlns:a16="http://schemas.microsoft.com/office/drawing/2014/main" id="{B958B60D-9337-40DC-AF95-52C126375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E78C0-A01D-4535-98B0-A85D60E30497}"/>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240534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7F42A-72AE-4A11-B785-D59BA656E2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428962-45A0-4F40-AE7E-462F50F894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4A6D7D-8FB5-4440-86B0-2BB03953296B}"/>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5" name="Footer Placeholder 4">
            <a:extLst>
              <a:ext uri="{FF2B5EF4-FFF2-40B4-BE49-F238E27FC236}">
                <a16:creationId xmlns:a16="http://schemas.microsoft.com/office/drawing/2014/main" id="{564F0F0F-F621-4465-A36D-DA0963BB6B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6FFD37-FA58-4BE1-831D-1D1BA2F053C9}"/>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8840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FE69-AA42-41B1-96B5-2396F15E9B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41850B-1563-4563-9770-4CE0C673E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A5039E-2630-4724-A8DC-E6C90D29C156}"/>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5" name="Footer Placeholder 4">
            <a:extLst>
              <a:ext uri="{FF2B5EF4-FFF2-40B4-BE49-F238E27FC236}">
                <a16:creationId xmlns:a16="http://schemas.microsoft.com/office/drawing/2014/main" id="{55B2D026-672E-43B6-901F-045A580D45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337904-8E67-423D-A696-46D5C9431D69}"/>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2926709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8167-4373-4DAC-8474-C785FA27B2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C7E668-B8FE-4DB9-9DEF-02239D49D1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D7EF6-D7C1-4099-8E54-81FE2C4360C1}"/>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5" name="Footer Placeholder 4">
            <a:extLst>
              <a:ext uri="{FF2B5EF4-FFF2-40B4-BE49-F238E27FC236}">
                <a16:creationId xmlns:a16="http://schemas.microsoft.com/office/drawing/2014/main" id="{1D522B13-35C0-4124-A0AA-5CA8320E38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FFDA04-C84C-4E9C-BC3F-FE9D512E23D0}"/>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4201080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B82B-8CDF-4CF0-B976-5EB3FE471F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33022E-9296-4900-88A8-78CE4F6BE5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B765B9-0FBB-4381-B8E9-1778DAA8AA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44F6DC-D4DD-416C-B74D-42C29631A146}"/>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6" name="Footer Placeholder 5">
            <a:extLst>
              <a:ext uri="{FF2B5EF4-FFF2-40B4-BE49-F238E27FC236}">
                <a16:creationId xmlns:a16="http://schemas.microsoft.com/office/drawing/2014/main" id="{4CA43D43-CF49-4980-8F9E-EB151B759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002078-C2EF-40F1-8AE5-53AB2B5582DF}"/>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3211090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F57B-AD79-4623-A7A6-D5166520E2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199D6A-AE15-400F-8BCE-8C5971F438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B9EA63-9499-4680-B82A-81F220F12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FFDCDE-23AE-43A3-B42D-EFBE9BBE01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B54DFF-5C4F-402A-BC6E-38F486653F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F31BF3-5E12-47A5-9675-FB9BF99589AA}"/>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8" name="Footer Placeholder 7">
            <a:extLst>
              <a:ext uri="{FF2B5EF4-FFF2-40B4-BE49-F238E27FC236}">
                <a16:creationId xmlns:a16="http://schemas.microsoft.com/office/drawing/2014/main" id="{A7D12639-AAE4-4500-9ACF-789338F8121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77C28B-F2C5-464F-82FF-4F55E1663809}"/>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62100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BCA6-89C5-4822-99C4-89BFAF8173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8B5231-161C-4227-93A3-BD88E5A35A0D}"/>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4" name="Footer Placeholder 3">
            <a:extLst>
              <a:ext uri="{FF2B5EF4-FFF2-40B4-BE49-F238E27FC236}">
                <a16:creationId xmlns:a16="http://schemas.microsoft.com/office/drawing/2014/main" id="{1BF691F6-E24F-4C22-BA0B-E26640EDDA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27B359-B12F-499B-959B-997F47DA6A92}"/>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1128932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C3BEE3-6830-4810-B35E-9FF4BBBED6EE}"/>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3" name="Footer Placeholder 2">
            <a:extLst>
              <a:ext uri="{FF2B5EF4-FFF2-40B4-BE49-F238E27FC236}">
                <a16:creationId xmlns:a16="http://schemas.microsoft.com/office/drawing/2014/main" id="{F8C70FBF-BE76-42C4-BB31-A1E0DE19C7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6D60F6-84DC-4042-BFFC-1487F2326F54}"/>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110203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1448-2E35-403E-82D4-0572690F9D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C1436C-66C5-4AB8-B419-58403825D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6CDDBF-AB72-4EAE-9C29-D5BE2B31A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04C55-2A2F-4F51-BDAB-6FF769AF3C28}"/>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6" name="Footer Placeholder 5">
            <a:extLst>
              <a:ext uri="{FF2B5EF4-FFF2-40B4-BE49-F238E27FC236}">
                <a16:creationId xmlns:a16="http://schemas.microsoft.com/office/drawing/2014/main" id="{89DB9FFD-059D-459E-9294-00D6054B6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0210EA-EC76-4139-8459-A2463511172B}"/>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373027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8F1B-B4CD-446F-9B35-D64A78298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D8A834-CC80-4F3B-99B8-BC634E9827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E7F628E-A10F-4892-8C55-1B63A8D6B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33136-D9D2-4191-8BAA-DF350B2DE594}"/>
              </a:ext>
            </a:extLst>
          </p:cNvPr>
          <p:cNvSpPr>
            <a:spLocks noGrp="1"/>
          </p:cNvSpPr>
          <p:nvPr>
            <p:ph type="dt" sz="half" idx="10"/>
          </p:nvPr>
        </p:nvSpPr>
        <p:spPr/>
        <p:txBody>
          <a:bodyPr/>
          <a:lstStyle/>
          <a:p>
            <a:fld id="{D8BB033F-F5C0-43F1-A311-08259F3009A4}" type="datetimeFigureOut">
              <a:rPr lang="en-IN" smtClean="0"/>
              <a:t>28-04-2020</a:t>
            </a:fld>
            <a:endParaRPr lang="en-IN"/>
          </a:p>
        </p:txBody>
      </p:sp>
      <p:sp>
        <p:nvSpPr>
          <p:cNvPr id="6" name="Footer Placeholder 5">
            <a:extLst>
              <a:ext uri="{FF2B5EF4-FFF2-40B4-BE49-F238E27FC236}">
                <a16:creationId xmlns:a16="http://schemas.microsoft.com/office/drawing/2014/main" id="{EC68DCF7-D6A1-4C9A-ACFC-59C7DAF905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90C286-A435-4910-BE27-E2E9FC83A4D1}"/>
              </a:ext>
            </a:extLst>
          </p:cNvPr>
          <p:cNvSpPr>
            <a:spLocks noGrp="1"/>
          </p:cNvSpPr>
          <p:nvPr>
            <p:ph type="sldNum" sz="quarter" idx="12"/>
          </p:nvPr>
        </p:nvSpPr>
        <p:spPr/>
        <p:txBody>
          <a:bodyPr/>
          <a:lstStyle/>
          <a:p>
            <a:fld id="{48E1D045-9E6E-4523-88D9-CC3473DE2B93}" type="slidenum">
              <a:rPr lang="en-IN" smtClean="0"/>
              <a:t>‹#›</a:t>
            </a:fld>
            <a:endParaRPr lang="en-IN"/>
          </a:p>
        </p:txBody>
      </p:sp>
    </p:spTree>
    <p:extLst>
      <p:ext uri="{BB962C8B-B14F-4D97-AF65-F5344CB8AC3E}">
        <p14:creationId xmlns:p14="http://schemas.microsoft.com/office/powerpoint/2010/main" val="3145398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F23F4F-6279-4B97-861A-D5E8971C6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0BFCBB-6575-48AA-B3B9-B8C8C7EAE4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EEFD31-80A4-4C36-B515-97C0189B56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B033F-F5C0-43F1-A311-08259F3009A4}" type="datetimeFigureOut">
              <a:rPr lang="en-IN" smtClean="0"/>
              <a:t>28-04-2020</a:t>
            </a:fld>
            <a:endParaRPr lang="en-IN"/>
          </a:p>
        </p:txBody>
      </p:sp>
      <p:sp>
        <p:nvSpPr>
          <p:cNvPr id="5" name="Footer Placeholder 4">
            <a:extLst>
              <a:ext uri="{FF2B5EF4-FFF2-40B4-BE49-F238E27FC236}">
                <a16:creationId xmlns:a16="http://schemas.microsoft.com/office/drawing/2014/main" id="{751C3030-CA8D-44DE-8A4A-B33C9B6ED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4EE811-433C-4ADD-A363-7FF0B9E22D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E1D045-9E6E-4523-88D9-CC3473DE2B93}" type="slidenum">
              <a:rPr lang="en-IN" smtClean="0"/>
              <a:t>‹#›</a:t>
            </a:fld>
            <a:endParaRPr lang="en-IN"/>
          </a:p>
        </p:txBody>
      </p:sp>
    </p:spTree>
    <p:extLst>
      <p:ext uri="{BB962C8B-B14F-4D97-AF65-F5344CB8AC3E}">
        <p14:creationId xmlns:p14="http://schemas.microsoft.com/office/powerpoint/2010/main" val="1582224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nuprakashc@yahoo.co.in" TargetMode="External"/><Relationship Id="rId2" Type="http://schemas.openxmlformats.org/officeDocument/2006/relationships/hyperlink" Target="mailto:banu@lucidatechnolgie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647C-B71D-4D3C-8041-82557D7B3C9C}"/>
              </a:ext>
            </a:extLst>
          </p:cNvPr>
          <p:cNvSpPr>
            <a:spLocks noGrp="1"/>
          </p:cNvSpPr>
          <p:nvPr>
            <p:ph type="ctrTitle"/>
          </p:nvPr>
        </p:nvSpPr>
        <p:spPr/>
        <p:txBody>
          <a:bodyPr/>
          <a:lstStyle/>
          <a:p>
            <a:r>
              <a:rPr lang="en-IN" dirty="0"/>
              <a:t>Spring Security</a:t>
            </a:r>
          </a:p>
        </p:txBody>
      </p:sp>
      <p:sp>
        <p:nvSpPr>
          <p:cNvPr id="3" name="Subtitle 2">
            <a:extLst>
              <a:ext uri="{FF2B5EF4-FFF2-40B4-BE49-F238E27FC236}">
                <a16:creationId xmlns:a16="http://schemas.microsoft.com/office/drawing/2014/main" id="{6DEB00C4-11B5-4D5C-B849-3EFBD9352EBD}"/>
              </a:ext>
            </a:extLst>
          </p:cNvPr>
          <p:cNvSpPr>
            <a:spLocks noGrp="1"/>
          </p:cNvSpPr>
          <p:nvPr>
            <p:ph type="subTitle" idx="1"/>
          </p:nvPr>
        </p:nvSpPr>
        <p:spPr/>
        <p:txBody>
          <a:bodyPr/>
          <a:lstStyle/>
          <a:p>
            <a:r>
              <a:rPr lang="en-IN" dirty="0" err="1"/>
              <a:t>Banuprakash</a:t>
            </a:r>
            <a:r>
              <a:rPr lang="en-IN" dirty="0"/>
              <a:t> C</a:t>
            </a:r>
          </a:p>
          <a:p>
            <a:r>
              <a:rPr lang="en-IN" dirty="0">
                <a:hlinkClick r:id="rId2"/>
              </a:rPr>
              <a:t>banu@lucidatechnolgies.com</a:t>
            </a:r>
            <a:endParaRPr lang="en-IN" dirty="0"/>
          </a:p>
          <a:p>
            <a:r>
              <a:rPr lang="en-IN" dirty="0">
                <a:hlinkClick r:id="rId3"/>
              </a:rPr>
              <a:t>banuprakashc@yahoo.co.in</a:t>
            </a:r>
            <a:endParaRPr lang="en-IN" dirty="0"/>
          </a:p>
          <a:p>
            <a:endParaRPr lang="en-IN" dirty="0"/>
          </a:p>
        </p:txBody>
      </p:sp>
    </p:spTree>
    <p:extLst>
      <p:ext uri="{BB962C8B-B14F-4D97-AF65-F5344CB8AC3E}">
        <p14:creationId xmlns:p14="http://schemas.microsoft.com/office/powerpoint/2010/main" val="333372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2944-B226-4C6C-B6C6-4FECECE7F02A}"/>
              </a:ext>
            </a:extLst>
          </p:cNvPr>
          <p:cNvSpPr>
            <a:spLocks noGrp="1"/>
          </p:cNvSpPr>
          <p:nvPr>
            <p:ph type="title"/>
          </p:nvPr>
        </p:nvSpPr>
        <p:spPr/>
        <p:txBody>
          <a:bodyPr/>
          <a:lstStyle/>
          <a:p>
            <a:r>
              <a:rPr lang="en-IN" dirty="0" err="1"/>
              <a:t>AuthenticationManager</a:t>
            </a:r>
            <a:endParaRPr lang="en-IN" dirty="0"/>
          </a:p>
        </p:txBody>
      </p:sp>
      <p:sp>
        <p:nvSpPr>
          <p:cNvPr id="3" name="Content Placeholder 2">
            <a:extLst>
              <a:ext uri="{FF2B5EF4-FFF2-40B4-BE49-F238E27FC236}">
                <a16:creationId xmlns:a16="http://schemas.microsoft.com/office/drawing/2014/main" id="{B702D204-56A3-4D1D-9972-90218F601153}"/>
              </a:ext>
            </a:extLst>
          </p:cNvPr>
          <p:cNvSpPr>
            <a:spLocks noGrp="1"/>
          </p:cNvSpPr>
          <p:nvPr>
            <p:ph idx="1"/>
          </p:nvPr>
        </p:nvSpPr>
        <p:spPr/>
        <p:txBody>
          <a:bodyPr>
            <a:normAutofit/>
          </a:bodyPr>
          <a:lstStyle/>
          <a:p>
            <a:r>
              <a:rPr lang="en-US" sz="2400" dirty="0" err="1"/>
              <a:t>AuthenticationManager</a:t>
            </a:r>
            <a:r>
              <a:rPr lang="en-US" sz="2400" dirty="0"/>
              <a:t> is the API that defines how Spring Security’s Filters perform authentication.</a:t>
            </a:r>
          </a:p>
          <a:p>
            <a:r>
              <a:rPr lang="en-US" sz="2400" dirty="0" err="1"/>
              <a:t>ProviderManager</a:t>
            </a:r>
            <a:r>
              <a:rPr lang="en-US" sz="2400" dirty="0"/>
              <a:t> is the most commonly used implementation of </a:t>
            </a:r>
            <a:r>
              <a:rPr lang="en-US" sz="2400" dirty="0" err="1"/>
              <a:t>AuthenticationManager</a:t>
            </a:r>
            <a:r>
              <a:rPr lang="en-US" sz="2400" dirty="0"/>
              <a:t>.</a:t>
            </a:r>
          </a:p>
          <a:p>
            <a:r>
              <a:rPr lang="en-US" sz="2400" dirty="0" err="1"/>
              <a:t>ProviderManager</a:t>
            </a:r>
            <a:r>
              <a:rPr lang="en-US" sz="2400" dirty="0"/>
              <a:t> delegates to a List of </a:t>
            </a:r>
            <a:r>
              <a:rPr lang="en-US" sz="2400" dirty="0" err="1"/>
              <a:t>AuthenticationProviders</a:t>
            </a:r>
            <a:r>
              <a:rPr lang="en-US" sz="2400" dirty="0"/>
              <a:t>. </a:t>
            </a:r>
          </a:p>
          <a:p>
            <a:endParaRPr lang="en-IN" sz="2400" dirty="0"/>
          </a:p>
        </p:txBody>
      </p:sp>
      <p:pic>
        <p:nvPicPr>
          <p:cNvPr id="4" name="Picture 3">
            <a:extLst>
              <a:ext uri="{FF2B5EF4-FFF2-40B4-BE49-F238E27FC236}">
                <a16:creationId xmlns:a16="http://schemas.microsoft.com/office/drawing/2014/main" id="{E1B1C38A-FBD3-48ED-A119-AE58290C27CA}"/>
              </a:ext>
            </a:extLst>
          </p:cNvPr>
          <p:cNvPicPr>
            <a:picLocks noChangeAspect="1"/>
          </p:cNvPicPr>
          <p:nvPr/>
        </p:nvPicPr>
        <p:blipFill>
          <a:blip r:embed="rId2"/>
          <a:stretch>
            <a:fillRect/>
          </a:stretch>
        </p:blipFill>
        <p:spPr>
          <a:xfrm>
            <a:off x="1212256" y="4030146"/>
            <a:ext cx="8276037" cy="1767993"/>
          </a:xfrm>
          <a:prstGeom prst="rect">
            <a:avLst/>
          </a:prstGeom>
        </p:spPr>
      </p:pic>
    </p:spTree>
    <p:extLst>
      <p:ext uri="{BB962C8B-B14F-4D97-AF65-F5344CB8AC3E}">
        <p14:creationId xmlns:p14="http://schemas.microsoft.com/office/powerpoint/2010/main" val="801105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2B4E4B-82AE-4346-BE02-BE09141A20B1}"/>
              </a:ext>
            </a:extLst>
          </p:cNvPr>
          <p:cNvPicPr>
            <a:picLocks noChangeAspect="1"/>
          </p:cNvPicPr>
          <p:nvPr/>
        </p:nvPicPr>
        <p:blipFill>
          <a:blip r:embed="rId2"/>
          <a:stretch>
            <a:fillRect/>
          </a:stretch>
        </p:blipFill>
        <p:spPr>
          <a:xfrm>
            <a:off x="1396543" y="97241"/>
            <a:ext cx="9132374" cy="6663517"/>
          </a:xfrm>
          <a:prstGeom prst="rect">
            <a:avLst/>
          </a:prstGeom>
        </p:spPr>
      </p:pic>
    </p:spTree>
    <p:extLst>
      <p:ext uri="{BB962C8B-B14F-4D97-AF65-F5344CB8AC3E}">
        <p14:creationId xmlns:p14="http://schemas.microsoft.com/office/powerpoint/2010/main" val="335739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D2FC-DCE2-48FD-AC80-A18C7F59F826}"/>
              </a:ext>
            </a:extLst>
          </p:cNvPr>
          <p:cNvSpPr>
            <a:spLocks noGrp="1"/>
          </p:cNvSpPr>
          <p:nvPr>
            <p:ph type="title"/>
          </p:nvPr>
        </p:nvSpPr>
        <p:spPr/>
        <p:txBody>
          <a:bodyPr/>
          <a:lstStyle/>
          <a:p>
            <a:r>
              <a:rPr lang="en-IN" dirty="0"/>
              <a:t>Form Login: </a:t>
            </a:r>
            <a:r>
              <a:rPr lang="en-US" dirty="0"/>
              <a:t>Redirecting to the Log In Page</a:t>
            </a:r>
            <a:endParaRPr lang="en-IN" dirty="0"/>
          </a:p>
        </p:txBody>
      </p:sp>
      <p:sp>
        <p:nvSpPr>
          <p:cNvPr id="3" name="Content Placeholder 2">
            <a:extLst>
              <a:ext uri="{FF2B5EF4-FFF2-40B4-BE49-F238E27FC236}">
                <a16:creationId xmlns:a16="http://schemas.microsoft.com/office/drawing/2014/main" id="{D4F60D66-814A-4092-8B06-E718BB726C71}"/>
              </a:ext>
            </a:extLst>
          </p:cNvPr>
          <p:cNvSpPr>
            <a:spLocks noGrp="1"/>
          </p:cNvSpPr>
          <p:nvPr>
            <p:ph idx="1"/>
          </p:nvPr>
        </p:nvSpPr>
        <p:spPr>
          <a:xfrm>
            <a:off x="838199" y="1825625"/>
            <a:ext cx="4674833" cy="3687408"/>
          </a:xfrm>
        </p:spPr>
        <p:txBody>
          <a:bodyPr>
            <a:normAutofit fontScale="62500" lnSpcReduction="20000"/>
          </a:bodyPr>
          <a:lstStyle/>
          <a:p>
            <a:r>
              <a:rPr lang="en-US" dirty="0"/>
              <a:t>First, a user makes an unauthenticated request to the resource /private for which it is not authorized. </a:t>
            </a:r>
          </a:p>
          <a:p>
            <a:r>
              <a:rPr lang="en-US" dirty="0"/>
              <a:t>Spring Security’s </a:t>
            </a:r>
            <a:r>
              <a:rPr lang="en-US" dirty="0" err="1"/>
              <a:t>FilterSecurityInterceptor</a:t>
            </a:r>
            <a:r>
              <a:rPr lang="en-US" dirty="0"/>
              <a:t> indicates that the unauthenticated request is Denied by throwing an </a:t>
            </a:r>
            <a:r>
              <a:rPr lang="en-US" dirty="0" err="1"/>
              <a:t>AccessDeniedException</a:t>
            </a:r>
            <a:r>
              <a:rPr lang="en-US" dirty="0"/>
              <a:t>. </a:t>
            </a:r>
          </a:p>
          <a:p>
            <a:r>
              <a:rPr lang="en-US" dirty="0"/>
              <a:t>Since the user is not authenticated, </a:t>
            </a:r>
            <a:r>
              <a:rPr lang="en-US" dirty="0" err="1"/>
              <a:t>ExceptionTranslationFilter</a:t>
            </a:r>
            <a:r>
              <a:rPr lang="en-US" dirty="0"/>
              <a:t> initiates Start Authentication and sends a redirect to the login page with the configured </a:t>
            </a:r>
            <a:r>
              <a:rPr lang="en-US" dirty="0" err="1"/>
              <a:t>AuthenticationEntryPoint</a:t>
            </a:r>
            <a:r>
              <a:rPr lang="en-US" dirty="0"/>
              <a:t>. </a:t>
            </a:r>
          </a:p>
          <a:p>
            <a:r>
              <a:rPr lang="en-US" dirty="0"/>
              <a:t>The browser will then request the login page that it was redirected to. Something within the application, must render the login page. </a:t>
            </a:r>
            <a:endParaRPr lang="en-IN" dirty="0"/>
          </a:p>
        </p:txBody>
      </p:sp>
      <p:pic>
        <p:nvPicPr>
          <p:cNvPr id="4" name="Picture 3">
            <a:extLst>
              <a:ext uri="{FF2B5EF4-FFF2-40B4-BE49-F238E27FC236}">
                <a16:creationId xmlns:a16="http://schemas.microsoft.com/office/drawing/2014/main" id="{1AF7F641-7CC4-427D-A5D5-BA34BF338BE1}"/>
              </a:ext>
            </a:extLst>
          </p:cNvPr>
          <p:cNvPicPr>
            <a:picLocks noChangeAspect="1"/>
          </p:cNvPicPr>
          <p:nvPr/>
        </p:nvPicPr>
        <p:blipFill>
          <a:blip r:embed="rId2"/>
          <a:stretch>
            <a:fillRect/>
          </a:stretch>
        </p:blipFill>
        <p:spPr>
          <a:xfrm>
            <a:off x="5596631" y="1690688"/>
            <a:ext cx="6037221" cy="2897295"/>
          </a:xfrm>
          <a:prstGeom prst="rect">
            <a:avLst/>
          </a:prstGeom>
        </p:spPr>
      </p:pic>
    </p:spTree>
    <p:extLst>
      <p:ext uri="{BB962C8B-B14F-4D97-AF65-F5344CB8AC3E}">
        <p14:creationId xmlns:p14="http://schemas.microsoft.com/office/powerpoint/2010/main" val="156898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CF9B-8FD0-4A3F-B6F6-E98C7089D216}"/>
              </a:ext>
            </a:extLst>
          </p:cNvPr>
          <p:cNvSpPr>
            <a:spLocks noGrp="1"/>
          </p:cNvSpPr>
          <p:nvPr>
            <p:ph type="title"/>
          </p:nvPr>
        </p:nvSpPr>
        <p:spPr/>
        <p:txBody>
          <a:bodyPr/>
          <a:lstStyle/>
          <a:p>
            <a:r>
              <a:rPr lang="en-IN" dirty="0"/>
              <a:t>Form Login: Username/password submitted</a:t>
            </a:r>
          </a:p>
        </p:txBody>
      </p:sp>
      <p:sp>
        <p:nvSpPr>
          <p:cNvPr id="3" name="Content Placeholder 2">
            <a:extLst>
              <a:ext uri="{FF2B5EF4-FFF2-40B4-BE49-F238E27FC236}">
                <a16:creationId xmlns:a16="http://schemas.microsoft.com/office/drawing/2014/main" id="{554877AA-E857-4662-8B64-A3100206B435}"/>
              </a:ext>
            </a:extLst>
          </p:cNvPr>
          <p:cNvSpPr>
            <a:spLocks noGrp="1"/>
          </p:cNvSpPr>
          <p:nvPr>
            <p:ph idx="1"/>
          </p:nvPr>
        </p:nvSpPr>
        <p:spPr>
          <a:xfrm>
            <a:off x="838200" y="1825624"/>
            <a:ext cx="5775664" cy="4584053"/>
          </a:xfrm>
        </p:spPr>
        <p:txBody>
          <a:bodyPr>
            <a:normAutofit fontScale="92500" lnSpcReduction="20000"/>
          </a:bodyPr>
          <a:lstStyle/>
          <a:p>
            <a:r>
              <a:rPr lang="en-US" sz="2400" dirty="0"/>
              <a:t>If authentication fails:</a:t>
            </a:r>
          </a:p>
          <a:p>
            <a:pPr lvl="1"/>
            <a:r>
              <a:rPr lang="en-US" sz="2000" dirty="0"/>
              <a:t>The SecurityContextHolder is cleared out.</a:t>
            </a:r>
          </a:p>
          <a:p>
            <a:pPr lvl="1"/>
            <a:r>
              <a:rPr lang="en-US" sz="2000" dirty="0" err="1"/>
              <a:t>RememberMeServices.loginFail</a:t>
            </a:r>
            <a:r>
              <a:rPr lang="en-US" sz="2000" dirty="0"/>
              <a:t> is invoked.</a:t>
            </a:r>
          </a:p>
          <a:p>
            <a:pPr lvl="1"/>
            <a:r>
              <a:rPr lang="en-US" sz="2000" dirty="0" err="1"/>
              <a:t>AuthenticationFailureHandler</a:t>
            </a:r>
            <a:r>
              <a:rPr lang="en-US" sz="2000" dirty="0"/>
              <a:t> is invoked. </a:t>
            </a:r>
          </a:p>
          <a:p>
            <a:r>
              <a:rPr lang="en-US" sz="2400" dirty="0"/>
              <a:t>If authentication is successful:</a:t>
            </a:r>
          </a:p>
          <a:p>
            <a:pPr lvl="1"/>
            <a:r>
              <a:rPr lang="en-US" sz="2000" dirty="0" err="1"/>
              <a:t>SessionAuthenticationStrategy</a:t>
            </a:r>
            <a:r>
              <a:rPr lang="en-US" sz="2000" dirty="0"/>
              <a:t> is notified of a new log in. </a:t>
            </a:r>
          </a:p>
          <a:p>
            <a:pPr lvl="1"/>
            <a:r>
              <a:rPr lang="en-US" sz="2000" dirty="0"/>
              <a:t>The Authentication is set on the SecurityContextHolder. </a:t>
            </a:r>
          </a:p>
          <a:p>
            <a:pPr lvl="1"/>
            <a:r>
              <a:rPr lang="en-US" sz="2000" dirty="0" err="1"/>
              <a:t>RememberMeServices.loginSuccess</a:t>
            </a:r>
            <a:r>
              <a:rPr lang="en-US" sz="2000" dirty="0"/>
              <a:t> is invoked. </a:t>
            </a:r>
          </a:p>
          <a:p>
            <a:pPr lvl="1"/>
            <a:r>
              <a:rPr lang="en-US" sz="2000" dirty="0" err="1"/>
              <a:t>ApplicationEventPublisher</a:t>
            </a:r>
            <a:r>
              <a:rPr lang="en-US" sz="2000" dirty="0"/>
              <a:t> publishes an </a:t>
            </a:r>
            <a:r>
              <a:rPr lang="en-US" sz="2000" dirty="0" err="1"/>
              <a:t>InteractiveAuthenticationSuccessEvent</a:t>
            </a:r>
            <a:r>
              <a:rPr lang="en-US" sz="2000" dirty="0"/>
              <a:t>.</a:t>
            </a:r>
          </a:p>
          <a:p>
            <a:pPr lvl="1"/>
            <a:r>
              <a:rPr lang="en-US" sz="2000" dirty="0"/>
              <a:t>The </a:t>
            </a:r>
            <a:r>
              <a:rPr lang="en-US" sz="2000" dirty="0" err="1"/>
              <a:t>AuthenticationSuccessHandler</a:t>
            </a:r>
            <a:r>
              <a:rPr lang="en-US" sz="2000" dirty="0"/>
              <a:t> is invoked. Typically this is a </a:t>
            </a:r>
            <a:r>
              <a:rPr lang="en-US" sz="2000" dirty="0" err="1"/>
              <a:t>SimpleUrlAuthenticationSuccessHandler</a:t>
            </a:r>
            <a:r>
              <a:rPr lang="en-US" sz="2000" dirty="0"/>
              <a:t> which will redirect to a request saved by </a:t>
            </a:r>
            <a:r>
              <a:rPr lang="en-US" sz="2000" dirty="0" err="1"/>
              <a:t>ExceptionTranslationFilter</a:t>
            </a:r>
            <a:r>
              <a:rPr lang="en-US" sz="2000" dirty="0"/>
              <a:t> when we redirect to the log in page</a:t>
            </a:r>
            <a:endParaRPr lang="en-IN" sz="2000" dirty="0"/>
          </a:p>
        </p:txBody>
      </p:sp>
      <p:pic>
        <p:nvPicPr>
          <p:cNvPr id="4" name="Picture 3">
            <a:extLst>
              <a:ext uri="{FF2B5EF4-FFF2-40B4-BE49-F238E27FC236}">
                <a16:creationId xmlns:a16="http://schemas.microsoft.com/office/drawing/2014/main" id="{D34A7BE6-E160-4EC8-A26D-9045D3CFE43A}"/>
              </a:ext>
            </a:extLst>
          </p:cNvPr>
          <p:cNvPicPr>
            <a:picLocks noChangeAspect="1"/>
          </p:cNvPicPr>
          <p:nvPr/>
        </p:nvPicPr>
        <p:blipFill>
          <a:blip r:embed="rId2"/>
          <a:stretch>
            <a:fillRect/>
          </a:stretch>
        </p:blipFill>
        <p:spPr>
          <a:xfrm>
            <a:off x="6753260" y="1825624"/>
            <a:ext cx="4761206" cy="4351338"/>
          </a:xfrm>
          <a:prstGeom prst="rect">
            <a:avLst/>
          </a:prstGeom>
        </p:spPr>
      </p:pic>
    </p:spTree>
    <p:extLst>
      <p:ext uri="{BB962C8B-B14F-4D97-AF65-F5344CB8AC3E}">
        <p14:creationId xmlns:p14="http://schemas.microsoft.com/office/powerpoint/2010/main" val="411561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9476-3833-40EB-9AF5-572DAEBB4B64}"/>
              </a:ext>
            </a:extLst>
          </p:cNvPr>
          <p:cNvSpPr>
            <a:spLocks noGrp="1"/>
          </p:cNvSpPr>
          <p:nvPr>
            <p:ph type="title"/>
          </p:nvPr>
        </p:nvSpPr>
        <p:spPr/>
        <p:txBody>
          <a:bodyPr/>
          <a:lstStyle/>
          <a:p>
            <a:r>
              <a:rPr lang="en-US" dirty="0"/>
              <a:t>Spring Security to new Spring Boot project</a:t>
            </a:r>
            <a:endParaRPr lang="en-IN" dirty="0"/>
          </a:p>
        </p:txBody>
      </p:sp>
      <p:sp>
        <p:nvSpPr>
          <p:cNvPr id="3" name="Content Placeholder 2">
            <a:extLst>
              <a:ext uri="{FF2B5EF4-FFF2-40B4-BE49-F238E27FC236}">
                <a16:creationId xmlns:a16="http://schemas.microsoft.com/office/drawing/2014/main" id="{E0647DBA-7F0E-43BF-8490-8EBC7FE03EA1}"/>
              </a:ext>
            </a:extLst>
          </p:cNvPr>
          <p:cNvSpPr>
            <a:spLocks noGrp="1"/>
          </p:cNvSpPr>
          <p:nvPr>
            <p:ph idx="1"/>
          </p:nvPr>
        </p:nvSpPr>
        <p:spPr/>
        <p:txBody>
          <a:bodyPr/>
          <a:lstStyle/>
          <a:p>
            <a:r>
              <a:rPr lang="en-IN" dirty="0"/>
              <a:t>To use Spring Security in Spring boot app you just need to add dependency:</a:t>
            </a:r>
          </a:p>
          <a:p>
            <a:endParaRPr lang="en-IN" dirty="0"/>
          </a:p>
          <a:p>
            <a:endParaRPr lang="en-IN" dirty="0"/>
          </a:p>
          <a:p>
            <a:r>
              <a:rPr lang="en-IN" dirty="0"/>
              <a:t>No need to add any configuration</a:t>
            </a:r>
          </a:p>
          <a:p>
            <a:pPr lvl="1"/>
            <a:r>
              <a:rPr lang="en-IN" dirty="0"/>
              <a:t>This adds mandatory authentication for all URLs</a:t>
            </a:r>
          </a:p>
          <a:p>
            <a:pPr lvl="1"/>
            <a:r>
              <a:rPr lang="en-IN" dirty="0"/>
              <a:t>Adds a login form</a:t>
            </a:r>
          </a:p>
          <a:p>
            <a:pPr lvl="1"/>
            <a:r>
              <a:rPr lang="en-IN" dirty="0"/>
              <a:t>Handles login error</a:t>
            </a:r>
          </a:p>
          <a:p>
            <a:pPr lvl="1"/>
            <a:r>
              <a:rPr lang="en-IN" dirty="0"/>
              <a:t>Creates a user and sets a default password</a:t>
            </a:r>
          </a:p>
          <a:p>
            <a:pPr lvl="2"/>
            <a:endParaRPr lang="en-IN" dirty="0"/>
          </a:p>
        </p:txBody>
      </p:sp>
      <p:pic>
        <p:nvPicPr>
          <p:cNvPr id="4" name="Picture 3">
            <a:extLst>
              <a:ext uri="{FF2B5EF4-FFF2-40B4-BE49-F238E27FC236}">
                <a16:creationId xmlns:a16="http://schemas.microsoft.com/office/drawing/2014/main" id="{C3FCF8AF-AF76-49F2-838A-53DB9223DA2C}"/>
              </a:ext>
            </a:extLst>
          </p:cNvPr>
          <p:cNvPicPr>
            <a:picLocks noChangeAspect="1"/>
          </p:cNvPicPr>
          <p:nvPr/>
        </p:nvPicPr>
        <p:blipFill>
          <a:blip r:embed="rId2"/>
          <a:stretch>
            <a:fillRect/>
          </a:stretch>
        </p:blipFill>
        <p:spPr>
          <a:xfrm>
            <a:off x="1834205" y="2743141"/>
            <a:ext cx="5463676" cy="905581"/>
          </a:xfrm>
          <a:prstGeom prst="rect">
            <a:avLst/>
          </a:prstGeom>
        </p:spPr>
      </p:pic>
      <p:pic>
        <p:nvPicPr>
          <p:cNvPr id="5" name="Picture 4">
            <a:extLst>
              <a:ext uri="{FF2B5EF4-FFF2-40B4-BE49-F238E27FC236}">
                <a16:creationId xmlns:a16="http://schemas.microsoft.com/office/drawing/2014/main" id="{FC56D12E-813B-471F-8362-7AA41D9ED5F9}"/>
              </a:ext>
            </a:extLst>
          </p:cNvPr>
          <p:cNvPicPr>
            <a:picLocks noChangeAspect="1"/>
          </p:cNvPicPr>
          <p:nvPr/>
        </p:nvPicPr>
        <p:blipFill>
          <a:blip r:embed="rId3"/>
          <a:stretch>
            <a:fillRect/>
          </a:stretch>
        </p:blipFill>
        <p:spPr>
          <a:xfrm>
            <a:off x="2621136" y="5800742"/>
            <a:ext cx="5014395" cy="342930"/>
          </a:xfrm>
          <a:prstGeom prst="rect">
            <a:avLst/>
          </a:prstGeom>
        </p:spPr>
      </p:pic>
      <p:pic>
        <p:nvPicPr>
          <p:cNvPr id="6" name="Picture 5">
            <a:extLst>
              <a:ext uri="{FF2B5EF4-FFF2-40B4-BE49-F238E27FC236}">
                <a16:creationId xmlns:a16="http://schemas.microsoft.com/office/drawing/2014/main" id="{F68A04EE-697A-46C5-A993-09B2E69439D3}"/>
              </a:ext>
            </a:extLst>
          </p:cNvPr>
          <p:cNvPicPr>
            <a:picLocks noChangeAspect="1"/>
          </p:cNvPicPr>
          <p:nvPr/>
        </p:nvPicPr>
        <p:blipFill>
          <a:blip r:embed="rId4"/>
          <a:stretch>
            <a:fillRect/>
          </a:stretch>
        </p:blipFill>
        <p:spPr>
          <a:xfrm>
            <a:off x="8293886" y="3495492"/>
            <a:ext cx="3452159" cy="2476715"/>
          </a:xfrm>
          <a:prstGeom prst="rect">
            <a:avLst/>
          </a:prstGeom>
        </p:spPr>
      </p:pic>
      <p:cxnSp>
        <p:nvCxnSpPr>
          <p:cNvPr id="8" name="Straight Arrow Connector 7">
            <a:extLst>
              <a:ext uri="{FF2B5EF4-FFF2-40B4-BE49-F238E27FC236}">
                <a16:creationId xmlns:a16="http://schemas.microsoft.com/office/drawing/2014/main" id="{D442A490-7302-46D1-B50D-44169F476A0B}"/>
              </a:ext>
            </a:extLst>
          </p:cNvPr>
          <p:cNvCxnSpPr>
            <a:cxnSpLocks/>
          </p:cNvCxnSpPr>
          <p:nvPr/>
        </p:nvCxnSpPr>
        <p:spPr>
          <a:xfrm flipV="1">
            <a:off x="7635531" y="4971495"/>
            <a:ext cx="922543" cy="1000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22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44BE-6EF5-42C6-966C-9C33E0592977}"/>
              </a:ext>
            </a:extLst>
          </p:cNvPr>
          <p:cNvSpPr>
            <a:spLocks noGrp="1"/>
          </p:cNvSpPr>
          <p:nvPr>
            <p:ph type="title"/>
          </p:nvPr>
        </p:nvSpPr>
        <p:spPr/>
        <p:txBody>
          <a:bodyPr/>
          <a:lstStyle/>
          <a:p>
            <a:r>
              <a:rPr lang="en-US" dirty="0"/>
              <a:t>Spring Security to new Spring Boot project</a:t>
            </a:r>
            <a:endParaRPr lang="en-IN" dirty="0"/>
          </a:p>
        </p:txBody>
      </p:sp>
      <p:sp>
        <p:nvSpPr>
          <p:cNvPr id="3" name="Content Placeholder 2">
            <a:extLst>
              <a:ext uri="{FF2B5EF4-FFF2-40B4-BE49-F238E27FC236}">
                <a16:creationId xmlns:a16="http://schemas.microsoft.com/office/drawing/2014/main" id="{54B83CB6-6C9E-4457-B6F9-A13C9801344D}"/>
              </a:ext>
            </a:extLst>
          </p:cNvPr>
          <p:cNvSpPr>
            <a:spLocks noGrp="1"/>
          </p:cNvSpPr>
          <p:nvPr>
            <p:ph idx="1"/>
          </p:nvPr>
        </p:nvSpPr>
        <p:spPr/>
        <p:txBody>
          <a:bodyPr/>
          <a:lstStyle/>
          <a:p>
            <a:r>
              <a:rPr lang="en-IN" dirty="0"/>
              <a:t>Customize user and password</a:t>
            </a:r>
          </a:p>
          <a:p>
            <a:endParaRPr lang="en-IN" dirty="0"/>
          </a:p>
          <a:p>
            <a:endParaRPr lang="en-IN" dirty="0"/>
          </a:p>
          <a:p>
            <a:endParaRPr lang="en-IN" dirty="0"/>
          </a:p>
          <a:p>
            <a:r>
              <a:rPr lang="en-IN" dirty="0"/>
              <a:t>By adding this Spring security won’t generate default user and password</a:t>
            </a:r>
          </a:p>
        </p:txBody>
      </p:sp>
      <p:pic>
        <p:nvPicPr>
          <p:cNvPr id="4" name="Picture 3">
            <a:extLst>
              <a:ext uri="{FF2B5EF4-FFF2-40B4-BE49-F238E27FC236}">
                <a16:creationId xmlns:a16="http://schemas.microsoft.com/office/drawing/2014/main" id="{1C178798-EA35-4EDD-A0ED-50FD6D286C28}"/>
              </a:ext>
            </a:extLst>
          </p:cNvPr>
          <p:cNvPicPr>
            <a:picLocks noChangeAspect="1"/>
          </p:cNvPicPr>
          <p:nvPr/>
        </p:nvPicPr>
        <p:blipFill>
          <a:blip r:embed="rId2"/>
          <a:stretch>
            <a:fillRect/>
          </a:stretch>
        </p:blipFill>
        <p:spPr>
          <a:xfrm>
            <a:off x="2065968" y="2427944"/>
            <a:ext cx="5072918" cy="1001056"/>
          </a:xfrm>
          <a:prstGeom prst="rect">
            <a:avLst/>
          </a:prstGeom>
        </p:spPr>
      </p:pic>
    </p:spTree>
    <p:extLst>
      <p:ext uri="{BB962C8B-B14F-4D97-AF65-F5344CB8AC3E}">
        <p14:creationId xmlns:p14="http://schemas.microsoft.com/office/powerpoint/2010/main" val="4266790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524A-9B9C-4893-A1ED-4E7ED4202229}"/>
              </a:ext>
            </a:extLst>
          </p:cNvPr>
          <p:cNvSpPr>
            <a:spLocks noGrp="1"/>
          </p:cNvSpPr>
          <p:nvPr>
            <p:ph type="title"/>
          </p:nvPr>
        </p:nvSpPr>
        <p:spPr/>
        <p:txBody>
          <a:bodyPr/>
          <a:lstStyle/>
          <a:p>
            <a:r>
              <a:rPr lang="en-US" b="1" dirty="0"/>
              <a:t>Configure In-Memory Users with Roles</a:t>
            </a:r>
          </a:p>
        </p:txBody>
      </p:sp>
      <p:sp>
        <p:nvSpPr>
          <p:cNvPr id="3" name="Content Placeholder 2">
            <a:extLst>
              <a:ext uri="{FF2B5EF4-FFF2-40B4-BE49-F238E27FC236}">
                <a16:creationId xmlns:a16="http://schemas.microsoft.com/office/drawing/2014/main" id="{F9D7D7D4-DDEE-4662-B796-EC6C3064876F}"/>
              </a:ext>
            </a:extLst>
          </p:cNvPr>
          <p:cNvSpPr>
            <a:spLocks noGrp="1"/>
          </p:cNvSpPr>
          <p:nvPr>
            <p:ph idx="1"/>
          </p:nvPr>
        </p:nvSpPr>
        <p:spPr/>
        <p:txBody>
          <a:bodyPr/>
          <a:lstStyle/>
          <a:p>
            <a:r>
              <a:rPr lang="en-US" dirty="0"/>
              <a:t>Web Security With Java Configuration</a:t>
            </a:r>
          </a:p>
          <a:p>
            <a:pPr lvl="1"/>
            <a:r>
              <a:rPr lang="en-US" dirty="0"/>
              <a:t>To enable HTTP Security in Spring, we need to extend the </a:t>
            </a:r>
            <a:r>
              <a:rPr lang="en-US" i="1" dirty="0" err="1"/>
              <a:t>WebSecurityConfigurerAdapter</a:t>
            </a:r>
            <a:r>
              <a:rPr lang="en-US" dirty="0"/>
              <a:t> to provide a default configuration in the </a:t>
            </a:r>
            <a:r>
              <a:rPr lang="en-US" i="1" dirty="0"/>
              <a:t>configure(</a:t>
            </a:r>
            <a:r>
              <a:rPr lang="en-US" i="1" dirty="0" err="1"/>
              <a:t>HttpSecurity</a:t>
            </a:r>
            <a:r>
              <a:rPr lang="en-US" i="1" dirty="0"/>
              <a:t> http)</a:t>
            </a:r>
            <a:r>
              <a:rPr lang="en-US" dirty="0"/>
              <a:t> method:</a:t>
            </a:r>
            <a:endParaRPr lang="en-IN" dirty="0"/>
          </a:p>
        </p:txBody>
      </p:sp>
      <p:pic>
        <p:nvPicPr>
          <p:cNvPr id="4" name="Picture 3">
            <a:extLst>
              <a:ext uri="{FF2B5EF4-FFF2-40B4-BE49-F238E27FC236}">
                <a16:creationId xmlns:a16="http://schemas.microsoft.com/office/drawing/2014/main" id="{C2C17642-3B25-44EC-BA9A-93EBA88846A8}"/>
              </a:ext>
            </a:extLst>
          </p:cNvPr>
          <p:cNvPicPr>
            <a:picLocks noChangeAspect="1"/>
          </p:cNvPicPr>
          <p:nvPr/>
        </p:nvPicPr>
        <p:blipFill>
          <a:blip r:embed="rId2"/>
          <a:stretch>
            <a:fillRect/>
          </a:stretch>
        </p:blipFill>
        <p:spPr>
          <a:xfrm>
            <a:off x="1277362" y="3429001"/>
            <a:ext cx="7386826" cy="2882900"/>
          </a:xfrm>
          <a:prstGeom prst="rect">
            <a:avLst/>
          </a:prstGeom>
        </p:spPr>
      </p:pic>
      <p:pic>
        <p:nvPicPr>
          <p:cNvPr id="5" name="Picture 4">
            <a:extLst>
              <a:ext uri="{FF2B5EF4-FFF2-40B4-BE49-F238E27FC236}">
                <a16:creationId xmlns:a16="http://schemas.microsoft.com/office/drawing/2014/main" id="{54209F12-C270-4BED-8FB1-013A8BA4D091}"/>
              </a:ext>
            </a:extLst>
          </p:cNvPr>
          <p:cNvPicPr>
            <a:picLocks noChangeAspect="1"/>
          </p:cNvPicPr>
          <p:nvPr/>
        </p:nvPicPr>
        <p:blipFill>
          <a:blip r:embed="rId3"/>
          <a:stretch>
            <a:fillRect/>
          </a:stretch>
        </p:blipFill>
        <p:spPr>
          <a:xfrm>
            <a:off x="7148650" y="4417092"/>
            <a:ext cx="3909399" cy="1539373"/>
          </a:xfrm>
          <a:prstGeom prst="rect">
            <a:avLst/>
          </a:prstGeom>
        </p:spPr>
      </p:pic>
    </p:spTree>
    <p:extLst>
      <p:ext uri="{BB962C8B-B14F-4D97-AF65-F5344CB8AC3E}">
        <p14:creationId xmlns:p14="http://schemas.microsoft.com/office/powerpoint/2010/main" val="2427027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9AED-0CA7-4FB4-9DCC-C88FEC7C2DA9}"/>
              </a:ext>
            </a:extLst>
          </p:cNvPr>
          <p:cNvSpPr>
            <a:spLocks noGrp="1"/>
          </p:cNvSpPr>
          <p:nvPr>
            <p:ph type="title"/>
          </p:nvPr>
        </p:nvSpPr>
        <p:spPr/>
        <p:txBody>
          <a:bodyPr/>
          <a:lstStyle/>
          <a:p>
            <a:r>
              <a:rPr lang="en-US" b="1" dirty="0"/>
              <a:t>Configure In-Memory Users with Roles</a:t>
            </a:r>
            <a:endParaRPr lang="en-IN" dirty="0"/>
          </a:p>
        </p:txBody>
      </p:sp>
      <p:sp>
        <p:nvSpPr>
          <p:cNvPr id="3" name="Content Placeholder 2">
            <a:extLst>
              <a:ext uri="{FF2B5EF4-FFF2-40B4-BE49-F238E27FC236}">
                <a16:creationId xmlns:a16="http://schemas.microsoft.com/office/drawing/2014/main" id="{0C58AD36-49A0-49EC-96B7-08A34491B6FD}"/>
              </a:ext>
            </a:extLst>
          </p:cNvPr>
          <p:cNvSpPr>
            <a:spLocks noGrp="1"/>
          </p:cNvSpPr>
          <p:nvPr>
            <p:ph idx="1"/>
          </p:nvPr>
        </p:nvSpPr>
        <p:spPr/>
        <p:txBody>
          <a:bodyPr/>
          <a:lstStyle/>
          <a:p>
            <a:r>
              <a:rPr lang="en-IN" dirty="0"/>
              <a:t>Adding Authorization</a:t>
            </a:r>
          </a:p>
        </p:txBody>
      </p:sp>
      <p:pic>
        <p:nvPicPr>
          <p:cNvPr id="4" name="Picture 3">
            <a:extLst>
              <a:ext uri="{FF2B5EF4-FFF2-40B4-BE49-F238E27FC236}">
                <a16:creationId xmlns:a16="http://schemas.microsoft.com/office/drawing/2014/main" id="{AD0F4944-C6C7-465B-8EB4-818B63050F96}"/>
              </a:ext>
            </a:extLst>
          </p:cNvPr>
          <p:cNvPicPr>
            <a:picLocks noChangeAspect="1"/>
          </p:cNvPicPr>
          <p:nvPr/>
        </p:nvPicPr>
        <p:blipFill>
          <a:blip r:embed="rId2"/>
          <a:stretch>
            <a:fillRect/>
          </a:stretch>
        </p:blipFill>
        <p:spPr>
          <a:xfrm>
            <a:off x="1005754" y="2424487"/>
            <a:ext cx="5553167" cy="2165268"/>
          </a:xfrm>
          <a:prstGeom prst="rect">
            <a:avLst/>
          </a:prstGeom>
        </p:spPr>
      </p:pic>
      <p:pic>
        <p:nvPicPr>
          <p:cNvPr id="5" name="Picture 4">
            <a:extLst>
              <a:ext uri="{FF2B5EF4-FFF2-40B4-BE49-F238E27FC236}">
                <a16:creationId xmlns:a16="http://schemas.microsoft.com/office/drawing/2014/main" id="{338DC99E-EC47-4507-83EA-E590A4C5E869}"/>
              </a:ext>
            </a:extLst>
          </p:cNvPr>
          <p:cNvPicPr>
            <a:picLocks noChangeAspect="1"/>
          </p:cNvPicPr>
          <p:nvPr/>
        </p:nvPicPr>
        <p:blipFill>
          <a:blip r:embed="rId3"/>
          <a:stretch>
            <a:fillRect/>
          </a:stretch>
        </p:blipFill>
        <p:spPr>
          <a:xfrm>
            <a:off x="6726474" y="2521079"/>
            <a:ext cx="3500601" cy="4007391"/>
          </a:xfrm>
          <a:prstGeom prst="rect">
            <a:avLst/>
          </a:prstGeom>
        </p:spPr>
      </p:pic>
    </p:spTree>
    <p:extLst>
      <p:ext uri="{BB962C8B-B14F-4D97-AF65-F5344CB8AC3E}">
        <p14:creationId xmlns:p14="http://schemas.microsoft.com/office/powerpoint/2010/main" val="247357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3C32-CE99-461C-9C9D-CC55801FCEBF}"/>
              </a:ext>
            </a:extLst>
          </p:cNvPr>
          <p:cNvSpPr>
            <a:spLocks noGrp="1"/>
          </p:cNvSpPr>
          <p:nvPr>
            <p:ph type="title"/>
          </p:nvPr>
        </p:nvSpPr>
        <p:spPr/>
        <p:txBody>
          <a:bodyPr/>
          <a:lstStyle/>
          <a:p>
            <a:r>
              <a:rPr lang="en-IN" dirty="0"/>
              <a:t>JDBC authentication</a:t>
            </a:r>
          </a:p>
        </p:txBody>
      </p:sp>
      <p:sp>
        <p:nvSpPr>
          <p:cNvPr id="3" name="Content Placeholder 2">
            <a:extLst>
              <a:ext uri="{FF2B5EF4-FFF2-40B4-BE49-F238E27FC236}">
                <a16:creationId xmlns:a16="http://schemas.microsoft.com/office/drawing/2014/main" id="{AC9C689B-2916-42DD-AC7C-DA2F4281F5A0}"/>
              </a:ext>
            </a:extLst>
          </p:cNvPr>
          <p:cNvSpPr>
            <a:spLocks noGrp="1"/>
          </p:cNvSpPr>
          <p:nvPr>
            <p:ph idx="1"/>
          </p:nvPr>
        </p:nvSpPr>
        <p:spPr/>
        <p:txBody>
          <a:bodyPr/>
          <a:lstStyle/>
          <a:p>
            <a:r>
              <a:rPr lang="en-IN" dirty="0"/>
              <a:t>Add the following dependencies</a:t>
            </a:r>
          </a:p>
        </p:txBody>
      </p:sp>
      <p:pic>
        <p:nvPicPr>
          <p:cNvPr id="4" name="Picture 3">
            <a:extLst>
              <a:ext uri="{FF2B5EF4-FFF2-40B4-BE49-F238E27FC236}">
                <a16:creationId xmlns:a16="http://schemas.microsoft.com/office/drawing/2014/main" id="{9D052E02-9ED1-4C3F-BE6B-24102B1D1D60}"/>
              </a:ext>
            </a:extLst>
          </p:cNvPr>
          <p:cNvPicPr>
            <a:picLocks noChangeAspect="1"/>
          </p:cNvPicPr>
          <p:nvPr/>
        </p:nvPicPr>
        <p:blipFill>
          <a:blip r:embed="rId2"/>
          <a:stretch>
            <a:fillRect/>
          </a:stretch>
        </p:blipFill>
        <p:spPr>
          <a:xfrm>
            <a:off x="1107534" y="2530076"/>
            <a:ext cx="6554166" cy="2192844"/>
          </a:xfrm>
          <a:prstGeom prst="rect">
            <a:avLst/>
          </a:prstGeom>
        </p:spPr>
      </p:pic>
    </p:spTree>
    <p:extLst>
      <p:ext uri="{BB962C8B-B14F-4D97-AF65-F5344CB8AC3E}">
        <p14:creationId xmlns:p14="http://schemas.microsoft.com/office/powerpoint/2010/main" val="86856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5A0B-030A-4FEF-867B-406D0780EC9C}"/>
              </a:ext>
            </a:extLst>
          </p:cNvPr>
          <p:cNvSpPr>
            <a:spLocks noGrp="1"/>
          </p:cNvSpPr>
          <p:nvPr>
            <p:ph type="title"/>
          </p:nvPr>
        </p:nvSpPr>
        <p:spPr/>
        <p:txBody>
          <a:bodyPr/>
          <a:lstStyle/>
          <a:p>
            <a:r>
              <a:rPr lang="en-IN" dirty="0"/>
              <a:t>Running MySQL on docker</a:t>
            </a:r>
          </a:p>
        </p:txBody>
      </p:sp>
      <p:sp>
        <p:nvSpPr>
          <p:cNvPr id="3" name="Content Placeholder 2">
            <a:extLst>
              <a:ext uri="{FF2B5EF4-FFF2-40B4-BE49-F238E27FC236}">
                <a16:creationId xmlns:a16="http://schemas.microsoft.com/office/drawing/2014/main" id="{97245525-8FAD-40B6-B0CB-0319F5F95D51}"/>
              </a:ext>
            </a:extLst>
          </p:cNvPr>
          <p:cNvSpPr>
            <a:spLocks noGrp="1"/>
          </p:cNvSpPr>
          <p:nvPr>
            <p:ph idx="1"/>
          </p:nvPr>
        </p:nvSpPr>
        <p:spPr/>
        <p:txBody>
          <a:bodyPr>
            <a:normAutofit/>
          </a:bodyPr>
          <a:lstStyle/>
          <a:p>
            <a:pPr lvl="1"/>
            <a:r>
              <a:rPr lang="en-IN" dirty="0"/>
              <a:t>docker pull </a:t>
            </a:r>
            <a:r>
              <a:rPr lang="en-IN" dirty="0" err="1"/>
              <a:t>mysql</a:t>
            </a:r>
            <a:endParaRPr lang="en-IN" dirty="0"/>
          </a:p>
          <a:p>
            <a:pPr lvl="1"/>
            <a:r>
              <a:rPr lang="en-US" dirty="0"/>
              <a:t>docker run --name local-</a:t>
            </a:r>
            <a:r>
              <a:rPr lang="en-US" dirty="0" err="1"/>
              <a:t>mysql</a:t>
            </a:r>
            <a:r>
              <a:rPr lang="en-US" dirty="0"/>
              <a:t> –p 3306:3306 -e MYSQL_ROOT_PASSWORD=Welcome123 -d </a:t>
            </a:r>
            <a:r>
              <a:rPr lang="en-US" dirty="0" err="1"/>
              <a:t>mysql</a:t>
            </a:r>
            <a:endParaRPr lang="en-US" dirty="0"/>
          </a:p>
          <a:p>
            <a:pPr lvl="1"/>
            <a:endParaRPr lang="en-US" dirty="0"/>
          </a:p>
          <a:p>
            <a:pPr lvl="1"/>
            <a:r>
              <a:rPr lang="en-US" b="1" cap="all" dirty="0"/>
              <a:t>CONNECT TO A MYSQL RUNNING CONTAINER</a:t>
            </a:r>
          </a:p>
          <a:p>
            <a:pPr lvl="2" fontAlgn="base"/>
            <a:r>
              <a:rPr lang="en-IN" b="1" dirty="0"/>
              <a:t>Bash into the running container and run MySQL client.</a:t>
            </a:r>
            <a:endParaRPr lang="en-IN" dirty="0"/>
          </a:p>
          <a:p>
            <a:pPr lvl="2" fontAlgn="base"/>
            <a:r>
              <a:rPr lang="en-IN" b="1" dirty="0"/>
              <a:t>Bash into the running MySQL container:</a:t>
            </a:r>
            <a:endParaRPr lang="en-IN" dirty="0"/>
          </a:p>
          <a:p>
            <a:pPr lvl="2" fontAlgn="base"/>
            <a:r>
              <a:rPr lang="en-IN" dirty="0"/>
              <a:t>$ docker exec -t -</a:t>
            </a:r>
            <a:r>
              <a:rPr lang="en-IN" dirty="0" err="1"/>
              <a:t>i</a:t>
            </a:r>
            <a:r>
              <a:rPr lang="en-IN" dirty="0"/>
              <a:t> &lt;</a:t>
            </a:r>
            <a:r>
              <a:rPr lang="en-IN" dirty="0" err="1"/>
              <a:t>container_name</a:t>
            </a:r>
            <a:r>
              <a:rPr lang="en-IN" dirty="0"/>
              <a:t>&gt; /bin/bash</a:t>
            </a:r>
          </a:p>
          <a:p>
            <a:pPr lvl="2" fontAlgn="base"/>
            <a:r>
              <a:rPr lang="en-IN" b="1" dirty="0"/>
              <a:t>Run MySQL client:</a:t>
            </a:r>
            <a:endParaRPr lang="en-IN" dirty="0"/>
          </a:p>
          <a:p>
            <a:pPr lvl="2" fontAlgn="base"/>
            <a:r>
              <a:rPr lang="en-IN" dirty="0"/>
              <a:t>$ </a:t>
            </a:r>
            <a:r>
              <a:rPr lang="en-IN" dirty="0" err="1"/>
              <a:t>mysql</a:t>
            </a:r>
            <a:r>
              <a:rPr lang="en-IN" dirty="0"/>
              <a:t> -u “&lt;username&gt;” -p</a:t>
            </a:r>
          </a:p>
          <a:p>
            <a:pPr lvl="1"/>
            <a:endParaRPr lang="en-US" dirty="0"/>
          </a:p>
        </p:txBody>
      </p:sp>
    </p:spTree>
    <p:extLst>
      <p:ext uri="{BB962C8B-B14F-4D97-AF65-F5344CB8AC3E}">
        <p14:creationId xmlns:p14="http://schemas.microsoft.com/office/powerpoint/2010/main" val="104099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3957-1431-4060-B3CD-0A15CB608CE0}"/>
              </a:ext>
            </a:extLst>
          </p:cNvPr>
          <p:cNvSpPr>
            <a:spLocks noGrp="1"/>
          </p:cNvSpPr>
          <p:nvPr>
            <p:ph type="title"/>
          </p:nvPr>
        </p:nvSpPr>
        <p:spPr/>
        <p:txBody>
          <a:bodyPr/>
          <a:lstStyle/>
          <a:p>
            <a:r>
              <a:rPr lang="en-IN" dirty="0"/>
              <a:t>3 Key Areas of Security</a:t>
            </a:r>
          </a:p>
        </p:txBody>
      </p:sp>
      <p:sp>
        <p:nvSpPr>
          <p:cNvPr id="3" name="Content Placeholder 2">
            <a:extLst>
              <a:ext uri="{FF2B5EF4-FFF2-40B4-BE49-F238E27FC236}">
                <a16:creationId xmlns:a16="http://schemas.microsoft.com/office/drawing/2014/main" id="{511AB211-8DAD-4D8B-B553-94E772F9B1BC}"/>
              </a:ext>
            </a:extLst>
          </p:cNvPr>
          <p:cNvSpPr>
            <a:spLocks noGrp="1"/>
          </p:cNvSpPr>
          <p:nvPr>
            <p:ph idx="1"/>
          </p:nvPr>
        </p:nvSpPr>
        <p:spPr/>
        <p:txBody>
          <a:bodyPr>
            <a:normAutofit/>
          </a:bodyPr>
          <a:lstStyle/>
          <a:p>
            <a:r>
              <a:rPr lang="en-IN" sz="3600" dirty="0"/>
              <a:t>Authentication</a:t>
            </a:r>
          </a:p>
          <a:p>
            <a:pPr lvl="1"/>
            <a:r>
              <a:rPr lang="en-US" dirty="0"/>
              <a:t>Authentication functionality identifies a user and thus prevents unauthorized access.</a:t>
            </a:r>
            <a:endParaRPr lang="en-IN" sz="3200" dirty="0"/>
          </a:p>
          <a:p>
            <a:r>
              <a:rPr lang="en-IN" sz="3600" dirty="0"/>
              <a:t>Authorization</a:t>
            </a:r>
          </a:p>
          <a:p>
            <a:pPr lvl="1"/>
            <a:r>
              <a:rPr lang="en-US" dirty="0"/>
              <a:t>Authorization functionality controls the access to system resources according to the authority of the authenticated (logged-in) user.</a:t>
            </a:r>
          </a:p>
          <a:p>
            <a:r>
              <a:rPr lang="en-IN" sz="3600" dirty="0"/>
              <a:t>Exception Handling</a:t>
            </a:r>
          </a:p>
        </p:txBody>
      </p:sp>
    </p:spTree>
    <p:extLst>
      <p:ext uri="{BB962C8B-B14F-4D97-AF65-F5344CB8AC3E}">
        <p14:creationId xmlns:p14="http://schemas.microsoft.com/office/powerpoint/2010/main" val="3091425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33D0-86A6-4629-AF47-FB8B7AE1A8B5}"/>
              </a:ext>
            </a:extLst>
          </p:cNvPr>
          <p:cNvSpPr>
            <a:spLocks noGrp="1"/>
          </p:cNvSpPr>
          <p:nvPr>
            <p:ph type="title"/>
          </p:nvPr>
        </p:nvSpPr>
        <p:spPr/>
        <p:txBody>
          <a:bodyPr/>
          <a:lstStyle/>
          <a:p>
            <a:r>
              <a:rPr lang="en-IN" dirty="0"/>
              <a:t>JDBC authentication</a:t>
            </a:r>
          </a:p>
        </p:txBody>
      </p:sp>
      <p:sp>
        <p:nvSpPr>
          <p:cNvPr id="9" name="TextBox 8">
            <a:extLst>
              <a:ext uri="{FF2B5EF4-FFF2-40B4-BE49-F238E27FC236}">
                <a16:creationId xmlns:a16="http://schemas.microsoft.com/office/drawing/2014/main" id="{D3D0A1BC-269A-4EE2-AF2A-1793850920D4}"/>
              </a:ext>
            </a:extLst>
          </p:cNvPr>
          <p:cNvSpPr txBox="1"/>
          <p:nvPr/>
        </p:nvSpPr>
        <p:spPr>
          <a:xfrm>
            <a:off x="914399" y="1465878"/>
            <a:ext cx="3133817" cy="369332"/>
          </a:xfrm>
          <a:prstGeom prst="rect">
            <a:avLst/>
          </a:prstGeom>
          <a:noFill/>
        </p:spPr>
        <p:txBody>
          <a:bodyPr wrap="square" rtlCol="0">
            <a:spAutoFit/>
          </a:bodyPr>
          <a:lstStyle/>
          <a:p>
            <a:r>
              <a:rPr lang="en-IN" dirty="0" err="1"/>
              <a:t>schema.sql</a:t>
            </a:r>
            <a:endParaRPr lang="en-IN" dirty="0"/>
          </a:p>
        </p:txBody>
      </p:sp>
      <p:sp>
        <p:nvSpPr>
          <p:cNvPr id="11" name="TextBox 10">
            <a:extLst>
              <a:ext uri="{FF2B5EF4-FFF2-40B4-BE49-F238E27FC236}">
                <a16:creationId xmlns:a16="http://schemas.microsoft.com/office/drawing/2014/main" id="{895E93FE-718F-43FA-9C5B-C07B950B0E71}"/>
              </a:ext>
            </a:extLst>
          </p:cNvPr>
          <p:cNvSpPr txBox="1"/>
          <p:nvPr/>
        </p:nvSpPr>
        <p:spPr>
          <a:xfrm>
            <a:off x="5885917" y="1465878"/>
            <a:ext cx="3133817" cy="369332"/>
          </a:xfrm>
          <a:prstGeom prst="rect">
            <a:avLst/>
          </a:prstGeom>
          <a:noFill/>
        </p:spPr>
        <p:txBody>
          <a:bodyPr wrap="square" rtlCol="0">
            <a:spAutoFit/>
          </a:bodyPr>
          <a:lstStyle/>
          <a:p>
            <a:r>
              <a:rPr lang="en-IN" dirty="0" err="1"/>
              <a:t>data.sql</a:t>
            </a:r>
            <a:endParaRPr lang="en-IN" dirty="0"/>
          </a:p>
        </p:txBody>
      </p:sp>
      <p:pic>
        <p:nvPicPr>
          <p:cNvPr id="16" name="Picture 15">
            <a:extLst>
              <a:ext uri="{FF2B5EF4-FFF2-40B4-BE49-F238E27FC236}">
                <a16:creationId xmlns:a16="http://schemas.microsoft.com/office/drawing/2014/main" id="{59B7A10E-AE7D-4463-B0D0-491313AD5737}"/>
              </a:ext>
            </a:extLst>
          </p:cNvPr>
          <p:cNvPicPr>
            <a:picLocks noChangeAspect="1"/>
          </p:cNvPicPr>
          <p:nvPr/>
        </p:nvPicPr>
        <p:blipFill>
          <a:blip r:embed="rId2"/>
          <a:stretch>
            <a:fillRect/>
          </a:stretch>
        </p:blipFill>
        <p:spPr>
          <a:xfrm>
            <a:off x="5090521" y="1835210"/>
            <a:ext cx="6881456" cy="2255715"/>
          </a:xfrm>
          <a:prstGeom prst="rect">
            <a:avLst/>
          </a:prstGeom>
        </p:spPr>
      </p:pic>
      <p:pic>
        <p:nvPicPr>
          <p:cNvPr id="17" name="Picture 16">
            <a:extLst>
              <a:ext uri="{FF2B5EF4-FFF2-40B4-BE49-F238E27FC236}">
                <a16:creationId xmlns:a16="http://schemas.microsoft.com/office/drawing/2014/main" id="{00B75A84-EFC6-48D5-9D05-884BCD284379}"/>
              </a:ext>
            </a:extLst>
          </p:cNvPr>
          <p:cNvPicPr>
            <a:picLocks noChangeAspect="1"/>
          </p:cNvPicPr>
          <p:nvPr/>
        </p:nvPicPr>
        <p:blipFill>
          <a:blip r:embed="rId3"/>
          <a:stretch>
            <a:fillRect/>
          </a:stretch>
        </p:blipFill>
        <p:spPr>
          <a:xfrm>
            <a:off x="1033172" y="4881537"/>
            <a:ext cx="6818689" cy="1341709"/>
          </a:xfrm>
          <a:prstGeom prst="rect">
            <a:avLst/>
          </a:prstGeom>
        </p:spPr>
      </p:pic>
      <p:pic>
        <p:nvPicPr>
          <p:cNvPr id="18" name="Picture 17">
            <a:extLst>
              <a:ext uri="{FF2B5EF4-FFF2-40B4-BE49-F238E27FC236}">
                <a16:creationId xmlns:a16="http://schemas.microsoft.com/office/drawing/2014/main" id="{6C44A1B3-177A-4739-939B-29B35C0ED864}"/>
              </a:ext>
            </a:extLst>
          </p:cNvPr>
          <p:cNvPicPr>
            <a:picLocks noChangeAspect="1"/>
          </p:cNvPicPr>
          <p:nvPr/>
        </p:nvPicPr>
        <p:blipFill>
          <a:blip r:embed="rId4"/>
          <a:stretch>
            <a:fillRect/>
          </a:stretch>
        </p:blipFill>
        <p:spPr>
          <a:xfrm>
            <a:off x="914399" y="1835210"/>
            <a:ext cx="4176122" cy="2781541"/>
          </a:xfrm>
          <a:prstGeom prst="rect">
            <a:avLst/>
          </a:prstGeom>
        </p:spPr>
      </p:pic>
    </p:spTree>
    <p:extLst>
      <p:ext uri="{BB962C8B-B14F-4D97-AF65-F5344CB8AC3E}">
        <p14:creationId xmlns:p14="http://schemas.microsoft.com/office/powerpoint/2010/main" val="241130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EDC4B-D74E-4E5E-8517-2CC376634CDD}"/>
              </a:ext>
            </a:extLst>
          </p:cNvPr>
          <p:cNvSpPr>
            <a:spLocks noGrp="1"/>
          </p:cNvSpPr>
          <p:nvPr>
            <p:ph type="title"/>
          </p:nvPr>
        </p:nvSpPr>
        <p:spPr/>
        <p:txBody>
          <a:bodyPr>
            <a:noAutofit/>
          </a:bodyPr>
          <a:lstStyle/>
          <a:p>
            <a:r>
              <a:rPr lang="en-IN" sz="2800" dirty="0"/>
              <a:t>JDBC authentication: </a:t>
            </a:r>
            <a:br>
              <a:rPr lang="en-IN" sz="2800" dirty="0"/>
            </a:br>
            <a:r>
              <a:rPr lang="en-IN" sz="2800" dirty="0"/>
              <a:t>Configure </a:t>
            </a:r>
            <a:r>
              <a:rPr lang="en-IN" sz="2800" dirty="0" err="1"/>
              <a:t>jdbcAuthentication</a:t>
            </a:r>
            <a:r>
              <a:rPr lang="en-IN" sz="2800" dirty="0"/>
              <a:t> with </a:t>
            </a:r>
            <a:r>
              <a:rPr lang="en-IN" sz="2800" dirty="0" err="1"/>
              <a:t>BcryptPasswordEncoder</a:t>
            </a:r>
            <a:endParaRPr lang="en-IN" sz="2800" dirty="0"/>
          </a:p>
        </p:txBody>
      </p:sp>
      <p:sp>
        <p:nvSpPr>
          <p:cNvPr id="3" name="Content Placeholder 2">
            <a:extLst>
              <a:ext uri="{FF2B5EF4-FFF2-40B4-BE49-F238E27FC236}">
                <a16:creationId xmlns:a16="http://schemas.microsoft.com/office/drawing/2014/main" id="{51E50B12-5F00-4C64-80E3-10FAF1F4C200}"/>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C761E04F-0149-4B05-99D2-A83F69583476}"/>
              </a:ext>
            </a:extLst>
          </p:cNvPr>
          <p:cNvPicPr>
            <a:picLocks noChangeAspect="1"/>
          </p:cNvPicPr>
          <p:nvPr/>
        </p:nvPicPr>
        <p:blipFill>
          <a:blip r:embed="rId2"/>
          <a:stretch>
            <a:fillRect/>
          </a:stretch>
        </p:blipFill>
        <p:spPr>
          <a:xfrm>
            <a:off x="838200" y="1825625"/>
            <a:ext cx="6050203" cy="4351338"/>
          </a:xfrm>
          <a:prstGeom prst="rect">
            <a:avLst/>
          </a:prstGeom>
        </p:spPr>
      </p:pic>
    </p:spTree>
    <p:extLst>
      <p:ext uri="{BB962C8B-B14F-4D97-AF65-F5344CB8AC3E}">
        <p14:creationId xmlns:p14="http://schemas.microsoft.com/office/powerpoint/2010/main" val="1786128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3195-93B7-4851-9A9E-60002531B9A0}"/>
              </a:ext>
            </a:extLst>
          </p:cNvPr>
          <p:cNvSpPr>
            <a:spLocks noGrp="1"/>
          </p:cNvSpPr>
          <p:nvPr>
            <p:ph type="title"/>
          </p:nvPr>
        </p:nvSpPr>
        <p:spPr/>
        <p:txBody>
          <a:bodyPr/>
          <a:lstStyle/>
          <a:p>
            <a:r>
              <a:rPr lang="en-IN" dirty="0"/>
              <a:t>JDBC authentication</a:t>
            </a:r>
          </a:p>
        </p:txBody>
      </p:sp>
      <p:sp>
        <p:nvSpPr>
          <p:cNvPr id="3" name="Content Placeholder 2">
            <a:extLst>
              <a:ext uri="{FF2B5EF4-FFF2-40B4-BE49-F238E27FC236}">
                <a16:creationId xmlns:a16="http://schemas.microsoft.com/office/drawing/2014/main" id="{3BA77486-5708-44E1-9F1E-ED0F0D82CB51}"/>
              </a:ext>
            </a:extLst>
          </p:cNvPr>
          <p:cNvSpPr>
            <a:spLocks noGrp="1"/>
          </p:cNvSpPr>
          <p:nvPr>
            <p:ph idx="1"/>
          </p:nvPr>
        </p:nvSpPr>
        <p:spPr/>
        <p:txBody>
          <a:bodyPr/>
          <a:lstStyle/>
          <a:p>
            <a:r>
              <a:rPr lang="en-IN" b="1" dirty="0"/>
              <a:t>Customizing the Search Queries</a:t>
            </a:r>
          </a:p>
          <a:p>
            <a:endParaRPr lang="en-IN" dirty="0"/>
          </a:p>
        </p:txBody>
      </p:sp>
      <p:pic>
        <p:nvPicPr>
          <p:cNvPr id="4" name="Picture 3">
            <a:extLst>
              <a:ext uri="{FF2B5EF4-FFF2-40B4-BE49-F238E27FC236}">
                <a16:creationId xmlns:a16="http://schemas.microsoft.com/office/drawing/2014/main" id="{F49B4D5F-CC79-4C49-B8B3-F00FE23400B2}"/>
              </a:ext>
            </a:extLst>
          </p:cNvPr>
          <p:cNvPicPr>
            <a:picLocks noChangeAspect="1"/>
          </p:cNvPicPr>
          <p:nvPr/>
        </p:nvPicPr>
        <p:blipFill>
          <a:blip r:embed="rId2"/>
          <a:stretch>
            <a:fillRect/>
          </a:stretch>
        </p:blipFill>
        <p:spPr>
          <a:xfrm>
            <a:off x="1074772" y="2426490"/>
            <a:ext cx="7155028" cy="3281852"/>
          </a:xfrm>
          <a:prstGeom prst="rect">
            <a:avLst/>
          </a:prstGeom>
        </p:spPr>
      </p:pic>
    </p:spTree>
    <p:extLst>
      <p:ext uri="{BB962C8B-B14F-4D97-AF65-F5344CB8AC3E}">
        <p14:creationId xmlns:p14="http://schemas.microsoft.com/office/powerpoint/2010/main" val="217781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C177-6CF3-407B-A1B4-7AB83840EC84}"/>
              </a:ext>
            </a:extLst>
          </p:cNvPr>
          <p:cNvSpPr>
            <a:spLocks noGrp="1"/>
          </p:cNvSpPr>
          <p:nvPr>
            <p:ph type="title"/>
          </p:nvPr>
        </p:nvSpPr>
        <p:spPr/>
        <p:txBody>
          <a:bodyPr/>
          <a:lstStyle/>
          <a:p>
            <a:r>
              <a:rPr lang="en-IN" dirty="0"/>
              <a:t>Spring Method Security</a:t>
            </a:r>
          </a:p>
        </p:txBody>
      </p:sp>
      <p:sp>
        <p:nvSpPr>
          <p:cNvPr id="3" name="Content Placeholder 2">
            <a:extLst>
              <a:ext uri="{FF2B5EF4-FFF2-40B4-BE49-F238E27FC236}">
                <a16:creationId xmlns:a16="http://schemas.microsoft.com/office/drawing/2014/main" id="{81025264-452A-41D8-BB56-F2D35B405142}"/>
              </a:ext>
            </a:extLst>
          </p:cNvPr>
          <p:cNvSpPr>
            <a:spLocks noGrp="1"/>
          </p:cNvSpPr>
          <p:nvPr>
            <p:ph idx="1"/>
          </p:nvPr>
        </p:nvSpPr>
        <p:spPr/>
        <p:txBody>
          <a:bodyPr/>
          <a:lstStyle/>
          <a:p>
            <a:r>
              <a:rPr lang="en-US" b="1" dirty="0"/>
              <a:t>we need to enable global Method Security:</a:t>
            </a:r>
          </a:p>
          <a:p>
            <a:pPr lvl="1"/>
            <a:r>
              <a:rPr lang="en-US" dirty="0"/>
              <a:t>@</a:t>
            </a:r>
            <a:r>
              <a:rPr lang="en-US" dirty="0" err="1"/>
              <a:t>EnableGlobalMethodSecurity</a:t>
            </a:r>
            <a:r>
              <a:rPr lang="en-US" dirty="0"/>
              <a:t>(</a:t>
            </a:r>
          </a:p>
          <a:p>
            <a:pPr lvl="1"/>
            <a:r>
              <a:rPr lang="en-US" dirty="0"/>
              <a:t>  </a:t>
            </a:r>
            <a:r>
              <a:rPr lang="en-US" dirty="0" err="1"/>
              <a:t>prePostEnabled</a:t>
            </a:r>
            <a:r>
              <a:rPr lang="en-US" dirty="0"/>
              <a:t> = true, </a:t>
            </a:r>
          </a:p>
          <a:p>
            <a:pPr lvl="1"/>
            <a:r>
              <a:rPr lang="en-US" dirty="0"/>
              <a:t>  </a:t>
            </a:r>
            <a:r>
              <a:rPr lang="en-US" dirty="0" err="1"/>
              <a:t>securedEnabled</a:t>
            </a:r>
            <a:r>
              <a:rPr lang="en-US" dirty="0"/>
              <a:t> = true, </a:t>
            </a:r>
          </a:p>
          <a:p>
            <a:pPr lvl="1"/>
            <a:r>
              <a:rPr lang="en-US" dirty="0"/>
              <a:t>  jsr250Enabled = true)</a:t>
            </a:r>
          </a:p>
          <a:p>
            <a:pPr lvl="1"/>
            <a:endParaRPr lang="en-US" dirty="0"/>
          </a:p>
          <a:p>
            <a:pPr lvl="1"/>
            <a:r>
              <a:rPr lang="en-US" dirty="0"/>
              <a:t>The </a:t>
            </a:r>
            <a:r>
              <a:rPr lang="en-US" dirty="0" err="1"/>
              <a:t>prePostEnabled</a:t>
            </a:r>
            <a:r>
              <a:rPr lang="en-US" dirty="0"/>
              <a:t> property enables Spring Security pre/post annotations</a:t>
            </a:r>
          </a:p>
          <a:p>
            <a:pPr lvl="1"/>
            <a:r>
              <a:rPr lang="en-US" dirty="0"/>
              <a:t>The </a:t>
            </a:r>
            <a:r>
              <a:rPr lang="en-US" dirty="0" err="1"/>
              <a:t>securedEnabled</a:t>
            </a:r>
            <a:r>
              <a:rPr lang="en-US" dirty="0"/>
              <a:t> property determines if the @Secured annotation should be enabled</a:t>
            </a:r>
          </a:p>
          <a:p>
            <a:pPr lvl="1"/>
            <a:r>
              <a:rPr lang="en-US" dirty="0"/>
              <a:t>The jsr250Enabled property allows us to use the @</a:t>
            </a:r>
            <a:r>
              <a:rPr lang="en-US" dirty="0" err="1"/>
              <a:t>RoleAllowed</a:t>
            </a:r>
            <a:r>
              <a:rPr lang="en-US" dirty="0"/>
              <a:t> annotation</a:t>
            </a:r>
            <a:endParaRPr lang="en-IN" dirty="0"/>
          </a:p>
        </p:txBody>
      </p:sp>
    </p:spTree>
    <p:extLst>
      <p:ext uri="{BB962C8B-B14F-4D97-AF65-F5344CB8AC3E}">
        <p14:creationId xmlns:p14="http://schemas.microsoft.com/office/powerpoint/2010/main" val="709769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8A72F-A25C-41F0-AC10-AD132A87DDA3}"/>
              </a:ext>
            </a:extLst>
          </p:cNvPr>
          <p:cNvSpPr>
            <a:spLocks noGrp="1"/>
          </p:cNvSpPr>
          <p:nvPr>
            <p:ph type="title"/>
          </p:nvPr>
        </p:nvSpPr>
        <p:spPr/>
        <p:txBody>
          <a:bodyPr/>
          <a:lstStyle/>
          <a:p>
            <a:r>
              <a:rPr lang="en-IN" dirty="0"/>
              <a:t>Spring Method Security: Configure</a:t>
            </a:r>
          </a:p>
        </p:txBody>
      </p:sp>
      <p:sp>
        <p:nvSpPr>
          <p:cNvPr id="3" name="Content Placeholder 2">
            <a:extLst>
              <a:ext uri="{FF2B5EF4-FFF2-40B4-BE49-F238E27FC236}">
                <a16:creationId xmlns:a16="http://schemas.microsoft.com/office/drawing/2014/main" id="{D2DDB1FB-A367-4ADF-AD03-9F8733D1086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0F048A-2A27-4E87-9786-614A1FDC66D5}"/>
              </a:ext>
            </a:extLst>
          </p:cNvPr>
          <p:cNvPicPr>
            <a:picLocks noChangeAspect="1"/>
          </p:cNvPicPr>
          <p:nvPr/>
        </p:nvPicPr>
        <p:blipFill>
          <a:blip r:embed="rId2"/>
          <a:stretch>
            <a:fillRect/>
          </a:stretch>
        </p:blipFill>
        <p:spPr>
          <a:xfrm>
            <a:off x="838199" y="1763453"/>
            <a:ext cx="8234779" cy="4395302"/>
          </a:xfrm>
          <a:prstGeom prst="rect">
            <a:avLst/>
          </a:prstGeom>
        </p:spPr>
      </p:pic>
    </p:spTree>
    <p:extLst>
      <p:ext uri="{BB962C8B-B14F-4D97-AF65-F5344CB8AC3E}">
        <p14:creationId xmlns:p14="http://schemas.microsoft.com/office/powerpoint/2010/main" val="398561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2B6E-CCA2-4F73-B246-AAA00D86C6CD}"/>
              </a:ext>
            </a:extLst>
          </p:cNvPr>
          <p:cNvSpPr>
            <a:spLocks noGrp="1"/>
          </p:cNvSpPr>
          <p:nvPr>
            <p:ph type="title"/>
          </p:nvPr>
        </p:nvSpPr>
        <p:spPr/>
        <p:txBody>
          <a:bodyPr/>
          <a:lstStyle/>
          <a:p>
            <a:r>
              <a:rPr lang="en-IN" dirty="0"/>
              <a:t>Spring Method Security: secure</a:t>
            </a:r>
          </a:p>
        </p:txBody>
      </p:sp>
      <p:sp>
        <p:nvSpPr>
          <p:cNvPr id="3" name="Content Placeholder 2">
            <a:extLst>
              <a:ext uri="{FF2B5EF4-FFF2-40B4-BE49-F238E27FC236}">
                <a16:creationId xmlns:a16="http://schemas.microsoft.com/office/drawing/2014/main" id="{F49D513D-E907-43FD-BDC4-2C3A730DC7C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769F3B4-AFDF-4677-BD8C-6694D42B5ECB}"/>
              </a:ext>
            </a:extLst>
          </p:cNvPr>
          <p:cNvPicPr>
            <a:picLocks noChangeAspect="1"/>
          </p:cNvPicPr>
          <p:nvPr/>
        </p:nvPicPr>
        <p:blipFill>
          <a:blip r:embed="rId2"/>
          <a:stretch>
            <a:fillRect/>
          </a:stretch>
        </p:blipFill>
        <p:spPr>
          <a:xfrm>
            <a:off x="838200" y="1825624"/>
            <a:ext cx="4474459" cy="3714041"/>
          </a:xfrm>
          <a:prstGeom prst="rect">
            <a:avLst/>
          </a:prstGeom>
        </p:spPr>
      </p:pic>
      <p:pic>
        <p:nvPicPr>
          <p:cNvPr id="5" name="Picture 4">
            <a:extLst>
              <a:ext uri="{FF2B5EF4-FFF2-40B4-BE49-F238E27FC236}">
                <a16:creationId xmlns:a16="http://schemas.microsoft.com/office/drawing/2014/main" id="{4D001F0D-0FBB-4B05-B723-4A978B113774}"/>
              </a:ext>
            </a:extLst>
          </p:cNvPr>
          <p:cNvPicPr>
            <a:picLocks noChangeAspect="1"/>
          </p:cNvPicPr>
          <p:nvPr/>
        </p:nvPicPr>
        <p:blipFill>
          <a:blip r:embed="rId3"/>
          <a:stretch>
            <a:fillRect/>
          </a:stretch>
        </p:blipFill>
        <p:spPr>
          <a:xfrm>
            <a:off x="5279177" y="1874385"/>
            <a:ext cx="5911508" cy="1703316"/>
          </a:xfrm>
          <a:prstGeom prst="rect">
            <a:avLst/>
          </a:prstGeom>
        </p:spPr>
      </p:pic>
    </p:spTree>
    <p:extLst>
      <p:ext uri="{BB962C8B-B14F-4D97-AF65-F5344CB8AC3E}">
        <p14:creationId xmlns:p14="http://schemas.microsoft.com/office/powerpoint/2010/main" val="2903693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7DBD-812F-4302-B926-B5B9E9B35621}"/>
              </a:ext>
            </a:extLst>
          </p:cNvPr>
          <p:cNvSpPr>
            <a:spLocks noGrp="1"/>
          </p:cNvSpPr>
          <p:nvPr>
            <p:ph type="title"/>
          </p:nvPr>
        </p:nvSpPr>
        <p:spPr/>
        <p:txBody>
          <a:bodyPr/>
          <a:lstStyle/>
          <a:p>
            <a:r>
              <a:rPr lang="en-IN" dirty="0"/>
              <a:t>JSON Web Token (JWT)</a:t>
            </a:r>
          </a:p>
        </p:txBody>
      </p:sp>
      <p:sp>
        <p:nvSpPr>
          <p:cNvPr id="3" name="Content Placeholder 2">
            <a:extLst>
              <a:ext uri="{FF2B5EF4-FFF2-40B4-BE49-F238E27FC236}">
                <a16:creationId xmlns:a16="http://schemas.microsoft.com/office/drawing/2014/main" id="{E21B6212-C3AF-47B2-B131-039423CD386E}"/>
              </a:ext>
            </a:extLst>
          </p:cNvPr>
          <p:cNvSpPr>
            <a:spLocks noGrp="1"/>
          </p:cNvSpPr>
          <p:nvPr>
            <p:ph idx="1"/>
          </p:nvPr>
        </p:nvSpPr>
        <p:spPr/>
        <p:txBody>
          <a:bodyPr/>
          <a:lstStyle/>
          <a:p>
            <a:r>
              <a:rPr lang="en-US" dirty="0"/>
              <a:t>JSON Web Tokens consist of three parts separated by dots (.), which are:</a:t>
            </a:r>
          </a:p>
          <a:p>
            <a:pPr lvl="1"/>
            <a:r>
              <a:rPr lang="en-US" dirty="0"/>
              <a:t>Header</a:t>
            </a:r>
          </a:p>
          <a:p>
            <a:pPr lvl="1"/>
            <a:r>
              <a:rPr lang="en-US" dirty="0"/>
              <a:t>Payload</a:t>
            </a:r>
          </a:p>
          <a:p>
            <a:pPr lvl="1"/>
            <a:r>
              <a:rPr lang="en-US" dirty="0"/>
              <a:t>Signature</a:t>
            </a:r>
          </a:p>
          <a:p>
            <a:r>
              <a:rPr lang="en-US" dirty="0"/>
              <a:t>JWT typically looks like the following: </a:t>
            </a:r>
          </a:p>
        </p:txBody>
      </p:sp>
      <p:pic>
        <p:nvPicPr>
          <p:cNvPr id="5" name="Picture 4">
            <a:extLst>
              <a:ext uri="{FF2B5EF4-FFF2-40B4-BE49-F238E27FC236}">
                <a16:creationId xmlns:a16="http://schemas.microsoft.com/office/drawing/2014/main" id="{8B42D727-8562-4071-B937-244AA2F67CE5}"/>
              </a:ext>
            </a:extLst>
          </p:cNvPr>
          <p:cNvPicPr>
            <a:picLocks noChangeAspect="1"/>
          </p:cNvPicPr>
          <p:nvPr/>
        </p:nvPicPr>
        <p:blipFill>
          <a:blip r:embed="rId2"/>
          <a:stretch>
            <a:fillRect/>
          </a:stretch>
        </p:blipFill>
        <p:spPr>
          <a:xfrm>
            <a:off x="6669874" y="3838028"/>
            <a:ext cx="4587013" cy="2216543"/>
          </a:xfrm>
          <a:prstGeom prst="rect">
            <a:avLst/>
          </a:prstGeom>
        </p:spPr>
      </p:pic>
    </p:spTree>
    <p:extLst>
      <p:ext uri="{BB962C8B-B14F-4D97-AF65-F5344CB8AC3E}">
        <p14:creationId xmlns:p14="http://schemas.microsoft.com/office/powerpoint/2010/main" val="1527902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4D76-8406-4C19-9950-6226D510034B}"/>
              </a:ext>
            </a:extLst>
          </p:cNvPr>
          <p:cNvSpPr>
            <a:spLocks noGrp="1"/>
          </p:cNvSpPr>
          <p:nvPr>
            <p:ph type="title"/>
          </p:nvPr>
        </p:nvSpPr>
        <p:spPr/>
        <p:txBody>
          <a:bodyPr/>
          <a:lstStyle/>
          <a:p>
            <a:r>
              <a:rPr lang="en-IN" dirty="0"/>
              <a:t>JSON Web Token (JWT)</a:t>
            </a:r>
          </a:p>
        </p:txBody>
      </p:sp>
      <p:sp>
        <p:nvSpPr>
          <p:cNvPr id="3" name="Content Placeholder 2">
            <a:extLst>
              <a:ext uri="{FF2B5EF4-FFF2-40B4-BE49-F238E27FC236}">
                <a16:creationId xmlns:a16="http://schemas.microsoft.com/office/drawing/2014/main" id="{F66A28C3-2F50-4D96-A8C3-42BBFB2752DD}"/>
              </a:ext>
            </a:extLst>
          </p:cNvPr>
          <p:cNvSpPr>
            <a:spLocks noGrp="1"/>
          </p:cNvSpPr>
          <p:nvPr>
            <p:ph idx="1"/>
          </p:nvPr>
        </p:nvSpPr>
        <p:spPr/>
        <p:txBody>
          <a:bodyPr>
            <a:normAutofit/>
          </a:bodyPr>
          <a:lstStyle/>
          <a:p>
            <a:r>
              <a:rPr lang="en-US" dirty="0"/>
              <a:t>Header</a:t>
            </a:r>
          </a:p>
          <a:p>
            <a:pPr lvl="1"/>
            <a:r>
              <a:rPr lang="en-US" dirty="0"/>
              <a:t>The header typically consists of two parts: </a:t>
            </a:r>
          </a:p>
          <a:p>
            <a:pPr lvl="1"/>
            <a:r>
              <a:rPr lang="en-US" dirty="0"/>
              <a:t>the type of the token, which is JWT, and the hashing algorithm being used, such as HMAC SHA256 or RSA.</a:t>
            </a:r>
          </a:p>
          <a:p>
            <a:pPr lvl="1"/>
            <a:endParaRPr lang="en-US" dirty="0"/>
          </a:p>
          <a:p>
            <a:pPr lvl="1"/>
            <a:r>
              <a:rPr lang="en-US" dirty="0"/>
              <a:t>For example:</a:t>
            </a:r>
          </a:p>
          <a:p>
            <a:pPr marL="457200" lvl="1" indent="0">
              <a:buNone/>
            </a:pPr>
            <a:r>
              <a:rPr lang="en-US" dirty="0"/>
              <a:t>{</a:t>
            </a:r>
          </a:p>
          <a:p>
            <a:pPr marL="0" indent="0">
              <a:buNone/>
            </a:pPr>
            <a:r>
              <a:rPr lang="en-US" dirty="0"/>
              <a:t>  	"</a:t>
            </a:r>
            <a:r>
              <a:rPr lang="en-US" dirty="0" err="1"/>
              <a:t>alg</a:t>
            </a:r>
            <a:r>
              <a:rPr lang="en-US" dirty="0"/>
              <a:t>": "HS256",</a:t>
            </a:r>
          </a:p>
          <a:p>
            <a:pPr marL="457200" lvl="1" indent="0">
              <a:buNone/>
            </a:pPr>
            <a:r>
              <a:rPr lang="en-US" dirty="0"/>
              <a:t>	 </a:t>
            </a:r>
            <a:r>
              <a:rPr lang="en-US" sz="2800" dirty="0"/>
              <a:t>"</a:t>
            </a:r>
            <a:r>
              <a:rPr lang="en-US" sz="2800" dirty="0" err="1"/>
              <a:t>typ</a:t>
            </a:r>
            <a:r>
              <a:rPr lang="en-US" sz="2800" dirty="0"/>
              <a:t>": "JWT"</a:t>
            </a:r>
          </a:p>
          <a:p>
            <a:pPr marL="0" indent="0">
              <a:buNone/>
            </a:pPr>
            <a:r>
              <a:rPr lang="en-US" dirty="0"/>
              <a:t>     }</a:t>
            </a:r>
            <a:endParaRPr lang="en-IN" dirty="0"/>
          </a:p>
        </p:txBody>
      </p:sp>
    </p:spTree>
    <p:extLst>
      <p:ext uri="{BB962C8B-B14F-4D97-AF65-F5344CB8AC3E}">
        <p14:creationId xmlns:p14="http://schemas.microsoft.com/office/powerpoint/2010/main" val="272954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7A74-3AD1-4BBB-9A5C-61B677CB790E}"/>
              </a:ext>
            </a:extLst>
          </p:cNvPr>
          <p:cNvSpPr>
            <a:spLocks noGrp="1"/>
          </p:cNvSpPr>
          <p:nvPr>
            <p:ph type="title"/>
          </p:nvPr>
        </p:nvSpPr>
        <p:spPr/>
        <p:txBody>
          <a:bodyPr/>
          <a:lstStyle/>
          <a:p>
            <a:r>
              <a:rPr lang="en-IN" dirty="0"/>
              <a:t>JSON Web Token (JWT)</a:t>
            </a:r>
          </a:p>
        </p:txBody>
      </p:sp>
      <p:sp>
        <p:nvSpPr>
          <p:cNvPr id="3" name="Content Placeholder 2">
            <a:extLst>
              <a:ext uri="{FF2B5EF4-FFF2-40B4-BE49-F238E27FC236}">
                <a16:creationId xmlns:a16="http://schemas.microsoft.com/office/drawing/2014/main" id="{9A0CBD3B-7AA5-4938-AC64-13914CD9F0FA}"/>
              </a:ext>
            </a:extLst>
          </p:cNvPr>
          <p:cNvSpPr>
            <a:spLocks noGrp="1"/>
          </p:cNvSpPr>
          <p:nvPr>
            <p:ph idx="1"/>
          </p:nvPr>
        </p:nvSpPr>
        <p:spPr/>
        <p:txBody>
          <a:bodyPr>
            <a:normAutofit fontScale="92500"/>
          </a:bodyPr>
          <a:lstStyle/>
          <a:p>
            <a:r>
              <a:rPr lang="en-IN" b="1" dirty="0"/>
              <a:t>Payload</a:t>
            </a:r>
          </a:p>
          <a:p>
            <a:pPr lvl="1"/>
            <a:r>
              <a:rPr lang="en-US" dirty="0"/>
              <a:t>The second part of the token is the payload, which contains the claims. Claims are statements about an entity (typically, the user) and additional metadata. 	</a:t>
            </a:r>
          </a:p>
          <a:p>
            <a:pPr lvl="2"/>
            <a:r>
              <a:rPr lang="en-US" dirty="0"/>
              <a:t>Reserved claims: </a:t>
            </a:r>
          </a:p>
          <a:p>
            <a:pPr lvl="3"/>
            <a:r>
              <a:rPr lang="en-US" dirty="0"/>
              <a:t>These are a set of predefined claims which are not mandatory but recommended, to provide a set of useful, interoperable claims. </a:t>
            </a:r>
          </a:p>
          <a:p>
            <a:pPr lvl="3"/>
            <a:r>
              <a:rPr lang="en-US" dirty="0"/>
              <a:t>Some of them are: </a:t>
            </a:r>
            <a:r>
              <a:rPr lang="en-US" dirty="0" err="1"/>
              <a:t>iss</a:t>
            </a:r>
            <a:r>
              <a:rPr lang="en-US" dirty="0"/>
              <a:t> (issuer), exp (expiration time), sub (subject), </a:t>
            </a:r>
            <a:r>
              <a:rPr lang="en-US" dirty="0" err="1"/>
              <a:t>aud</a:t>
            </a:r>
            <a:r>
              <a:rPr lang="en-US" dirty="0"/>
              <a:t> (audience), and others.</a:t>
            </a:r>
          </a:p>
          <a:p>
            <a:pPr lvl="2"/>
            <a:r>
              <a:rPr lang="en-US" dirty="0"/>
              <a:t>Public claims: </a:t>
            </a:r>
          </a:p>
          <a:p>
            <a:pPr lvl="3"/>
            <a:r>
              <a:rPr lang="en-US" dirty="0"/>
              <a:t>These can be defined at will by those using JWTs.</a:t>
            </a:r>
          </a:p>
          <a:p>
            <a:pPr lvl="3"/>
            <a:r>
              <a:rPr lang="en-US" dirty="0"/>
              <a:t>But to avoid collisions they should be defined in the IANA JSON Web Token Registry</a:t>
            </a:r>
          </a:p>
          <a:p>
            <a:pPr lvl="2"/>
            <a:r>
              <a:rPr lang="en-US" dirty="0"/>
              <a:t>Private claims: </a:t>
            </a:r>
          </a:p>
          <a:p>
            <a:pPr lvl="3"/>
            <a:r>
              <a:rPr lang="en-US" dirty="0"/>
              <a:t>These are the custom claims created to share information between parties that agree on using them.</a:t>
            </a:r>
            <a:endParaRPr lang="en-IN" dirty="0"/>
          </a:p>
        </p:txBody>
      </p:sp>
    </p:spTree>
    <p:extLst>
      <p:ext uri="{BB962C8B-B14F-4D97-AF65-F5344CB8AC3E}">
        <p14:creationId xmlns:p14="http://schemas.microsoft.com/office/powerpoint/2010/main" val="265584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2983-3F5E-4546-B3E5-2CCD037C7FD0}"/>
              </a:ext>
            </a:extLst>
          </p:cNvPr>
          <p:cNvSpPr>
            <a:spLocks noGrp="1"/>
          </p:cNvSpPr>
          <p:nvPr>
            <p:ph type="title"/>
          </p:nvPr>
        </p:nvSpPr>
        <p:spPr/>
        <p:txBody>
          <a:bodyPr/>
          <a:lstStyle/>
          <a:p>
            <a:r>
              <a:rPr lang="en-IN" dirty="0"/>
              <a:t>JSON Web Token (JWT)</a:t>
            </a:r>
          </a:p>
        </p:txBody>
      </p:sp>
      <p:sp>
        <p:nvSpPr>
          <p:cNvPr id="3" name="Content Placeholder 2">
            <a:extLst>
              <a:ext uri="{FF2B5EF4-FFF2-40B4-BE49-F238E27FC236}">
                <a16:creationId xmlns:a16="http://schemas.microsoft.com/office/drawing/2014/main" id="{4E8F18F7-8B77-4CF5-A846-E964759AB213}"/>
              </a:ext>
            </a:extLst>
          </p:cNvPr>
          <p:cNvSpPr>
            <a:spLocks noGrp="1"/>
          </p:cNvSpPr>
          <p:nvPr>
            <p:ph idx="1"/>
          </p:nvPr>
        </p:nvSpPr>
        <p:spPr/>
        <p:txBody>
          <a:bodyPr/>
          <a:lstStyle/>
          <a:p>
            <a:r>
              <a:rPr lang="en-IN" b="1" dirty="0"/>
              <a:t>Signature</a:t>
            </a:r>
          </a:p>
          <a:p>
            <a:pPr lvl="1"/>
            <a:r>
              <a:rPr lang="en-US" dirty="0"/>
              <a:t>The signature is used to verify that the sender of the JWT is who it says it is and to ensure that the message wasn’t changed along the way. Putting all together</a:t>
            </a:r>
            <a:endParaRPr lang="en-IN" dirty="0"/>
          </a:p>
        </p:txBody>
      </p:sp>
      <p:pic>
        <p:nvPicPr>
          <p:cNvPr id="4" name="Picture 3">
            <a:extLst>
              <a:ext uri="{FF2B5EF4-FFF2-40B4-BE49-F238E27FC236}">
                <a16:creationId xmlns:a16="http://schemas.microsoft.com/office/drawing/2014/main" id="{257D7C9C-4E04-451A-BA6A-96388D808D7E}"/>
              </a:ext>
            </a:extLst>
          </p:cNvPr>
          <p:cNvPicPr>
            <a:picLocks noChangeAspect="1"/>
          </p:cNvPicPr>
          <p:nvPr/>
        </p:nvPicPr>
        <p:blipFill>
          <a:blip r:embed="rId2"/>
          <a:stretch>
            <a:fillRect/>
          </a:stretch>
        </p:blipFill>
        <p:spPr>
          <a:xfrm>
            <a:off x="1571410" y="3395611"/>
            <a:ext cx="6409616" cy="3097264"/>
          </a:xfrm>
          <a:prstGeom prst="rect">
            <a:avLst/>
          </a:prstGeom>
        </p:spPr>
      </p:pic>
    </p:spTree>
    <p:extLst>
      <p:ext uri="{BB962C8B-B14F-4D97-AF65-F5344CB8AC3E}">
        <p14:creationId xmlns:p14="http://schemas.microsoft.com/office/powerpoint/2010/main" val="416014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0371-A66C-4F8F-BE72-76BB87F77BAD}"/>
              </a:ext>
            </a:extLst>
          </p:cNvPr>
          <p:cNvSpPr>
            <a:spLocks noGrp="1"/>
          </p:cNvSpPr>
          <p:nvPr>
            <p:ph type="title"/>
          </p:nvPr>
        </p:nvSpPr>
        <p:spPr/>
        <p:txBody>
          <a:bodyPr/>
          <a:lstStyle/>
          <a:p>
            <a:r>
              <a:rPr lang="en-IN" b="1" dirty="0"/>
              <a:t>Spring Security Architecture</a:t>
            </a:r>
            <a:endParaRPr lang="en-IN" dirty="0"/>
          </a:p>
        </p:txBody>
      </p:sp>
      <p:sp>
        <p:nvSpPr>
          <p:cNvPr id="3" name="Content Placeholder 2">
            <a:extLst>
              <a:ext uri="{FF2B5EF4-FFF2-40B4-BE49-F238E27FC236}">
                <a16:creationId xmlns:a16="http://schemas.microsoft.com/office/drawing/2014/main" id="{76425980-8C5D-4181-B581-F079A0C3A085}"/>
              </a:ext>
            </a:extLst>
          </p:cNvPr>
          <p:cNvSpPr>
            <a:spLocks noGrp="1"/>
          </p:cNvSpPr>
          <p:nvPr>
            <p:ph idx="1"/>
          </p:nvPr>
        </p:nvSpPr>
        <p:spPr/>
        <p:txBody>
          <a:bodyPr/>
          <a:lstStyle/>
          <a:p>
            <a:r>
              <a:rPr lang="en-US" dirty="0"/>
              <a:t>Spring Security from load up to first request</a:t>
            </a:r>
            <a:endParaRPr lang="en-IN" dirty="0"/>
          </a:p>
        </p:txBody>
      </p:sp>
      <p:pic>
        <p:nvPicPr>
          <p:cNvPr id="5" name="Picture 4">
            <a:extLst>
              <a:ext uri="{FF2B5EF4-FFF2-40B4-BE49-F238E27FC236}">
                <a16:creationId xmlns:a16="http://schemas.microsoft.com/office/drawing/2014/main" id="{0FC795DD-F382-4DE0-9851-29682BF7090D}"/>
              </a:ext>
            </a:extLst>
          </p:cNvPr>
          <p:cNvPicPr>
            <a:picLocks noChangeAspect="1"/>
          </p:cNvPicPr>
          <p:nvPr/>
        </p:nvPicPr>
        <p:blipFill>
          <a:blip r:embed="rId2"/>
          <a:stretch>
            <a:fillRect/>
          </a:stretch>
        </p:blipFill>
        <p:spPr>
          <a:xfrm>
            <a:off x="936108" y="2356777"/>
            <a:ext cx="4389500" cy="3955123"/>
          </a:xfrm>
          <a:prstGeom prst="rect">
            <a:avLst/>
          </a:prstGeom>
        </p:spPr>
      </p:pic>
      <p:pic>
        <p:nvPicPr>
          <p:cNvPr id="7" name="Picture 6">
            <a:extLst>
              <a:ext uri="{FF2B5EF4-FFF2-40B4-BE49-F238E27FC236}">
                <a16:creationId xmlns:a16="http://schemas.microsoft.com/office/drawing/2014/main" id="{5F1A1AB5-4B83-44D0-A7E7-863377D1DB39}"/>
              </a:ext>
            </a:extLst>
          </p:cNvPr>
          <p:cNvPicPr>
            <a:picLocks noChangeAspect="1"/>
          </p:cNvPicPr>
          <p:nvPr/>
        </p:nvPicPr>
        <p:blipFill>
          <a:blip r:embed="rId3"/>
          <a:stretch>
            <a:fillRect/>
          </a:stretch>
        </p:blipFill>
        <p:spPr>
          <a:xfrm>
            <a:off x="7673317" y="681037"/>
            <a:ext cx="3947502" cy="6005080"/>
          </a:xfrm>
          <a:prstGeom prst="rect">
            <a:avLst/>
          </a:prstGeom>
        </p:spPr>
      </p:pic>
    </p:spTree>
    <p:extLst>
      <p:ext uri="{BB962C8B-B14F-4D97-AF65-F5344CB8AC3E}">
        <p14:creationId xmlns:p14="http://schemas.microsoft.com/office/powerpoint/2010/main" val="209782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01C2-3A6A-470B-A899-A481FC265B06}"/>
              </a:ext>
            </a:extLst>
          </p:cNvPr>
          <p:cNvSpPr>
            <a:spLocks noGrp="1"/>
          </p:cNvSpPr>
          <p:nvPr>
            <p:ph type="title"/>
          </p:nvPr>
        </p:nvSpPr>
        <p:spPr/>
        <p:txBody>
          <a:bodyPr/>
          <a:lstStyle/>
          <a:p>
            <a:r>
              <a:rPr lang="en-IN" dirty="0"/>
              <a:t>JSON Web Token (JWT) : </a:t>
            </a:r>
            <a:r>
              <a:rPr lang="en-IN" b="1" dirty="0"/>
              <a:t>Generating JWT</a:t>
            </a:r>
            <a:endParaRPr lang="en-IN" dirty="0"/>
          </a:p>
        </p:txBody>
      </p:sp>
      <p:sp>
        <p:nvSpPr>
          <p:cNvPr id="3" name="Content Placeholder 2">
            <a:extLst>
              <a:ext uri="{FF2B5EF4-FFF2-40B4-BE49-F238E27FC236}">
                <a16:creationId xmlns:a16="http://schemas.microsoft.com/office/drawing/2014/main" id="{E2EAABD9-1F1B-46A9-8C06-DE74480D9AC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B7DF38E-1124-43B0-B57F-7B366C0CB636}"/>
              </a:ext>
            </a:extLst>
          </p:cNvPr>
          <p:cNvPicPr>
            <a:picLocks noChangeAspect="1"/>
          </p:cNvPicPr>
          <p:nvPr/>
        </p:nvPicPr>
        <p:blipFill>
          <a:blip r:embed="rId2"/>
          <a:stretch>
            <a:fillRect/>
          </a:stretch>
        </p:blipFill>
        <p:spPr>
          <a:xfrm>
            <a:off x="1275816" y="2271029"/>
            <a:ext cx="8077900" cy="4221846"/>
          </a:xfrm>
          <a:prstGeom prst="rect">
            <a:avLst/>
          </a:prstGeom>
        </p:spPr>
      </p:pic>
    </p:spTree>
    <p:extLst>
      <p:ext uri="{BB962C8B-B14F-4D97-AF65-F5344CB8AC3E}">
        <p14:creationId xmlns:p14="http://schemas.microsoft.com/office/powerpoint/2010/main" val="637111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FB83-D6B6-45D8-8CED-66F130A48C93}"/>
              </a:ext>
            </a:extLst>
          </p:cNvPr>
          <p:cNvSpPr>
            <a:spLocks noGrp="1"/>
          </p:cNvSpPr>
          <p:nvPr>
            <p:ph type="title"/>
          </p:nvPr>
        </p:nvSpPr>
        <p:spPr/>
        <p:txBody>
          <a:bodyPr/>
          <a:lstStyle/>
          <a:p>
            <a:r>
              <a:rPr lang="en-IN" dirty="0"/>
              <a:t>JSON Web Token (JWT) : </a:t>
            </a:r>
            <a:r>
              <a:rPr lang="en-IN" b="1" dirty="0"/>
              <a:t>Validating JWT</a:t>
            </a:r>
            <a:br>
              <a:rPr lang="en-IN" b="1" dirty="0"/>
            </a:br>
            <a:endParaRPr lang="en-IN" dirty="0"/>
          </a:p>
        </p:txBody>
      </p:sp>
      <p:sp>
        <p:nvSpPr>
          <p:cNvPr id="3" name="Content Placeholder 2">
            <a:extLst>
              <a:ext uri="{FF2B5EF4-FFF2-40B4-BE49-F238E27FC236}">
                <a16:creationId xmlns:a16="http://schemas.microsoft.com/office/drawing/2014/main" id="{594A818B-F45B-4E3F-9480-8A68B9DC96C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EFF602B5-7647-4FD3-B8C2-8C57DA865C69}"/>
              </a:ext>
            </a:extLst>
          </p:cNvPr>
          <p:cNvPicPr>
            <a:picLocks noChangeAspect="1"/>
          </p:cNvPicPr>
          <p:nvPr/>
        </p:nvPicPr>
        <p:blipFill>
          <a:blip r:embed="rId2"/>
          <a:stretch>
            <a:fillRect/>
          </a:stretch>
        </p:blipFill>
        <p:spPr>
          <a:xfrm>
            <a:off x="838200" y="1690688"/>
            <a:ext cx="7020564" cy="4611267"/>
          </a:xfrm>
          <a:prstGeom prst="rect">
            <a:avLst/>
          </a:prstGeom>
        </p:spPr>
      </p:pic>
    </p:spTree>
    <p:extLst>
      <p:ext uri="{BB962C8B-B14F-4D97-AF65-F5344CB8AC3E}">
        <p14:creationId xmlns:p14="http://schemas.microsoft.com/office/powerpoint/2010/main" val="1136668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A8DA-68C6-4A05-831D-6C1663039091}"/>
              </a:ext>
            </a:extLst>
          </p:cNvPr>
          <p:cNvSpPr>
            <a:spLocks noGrp="1"/>
          </p:cNvSpPr>
          <p:nvPr>
            <p:ph type="title"/>
          </p:nvPr>
        </p:nvSpPr>
        <p:spPr/>
        <p:txBody>
          <a:bodyPr/>
          <a:lstStyle/>
          <a:p>
            <a:r>
              <a:rPr lang="en-IN" dirty="0"/>
              <a:t>Spring Boot JWT: dependencies</a:t>
            </a:r>
          </a:p>
        </p:txBody>
      </p:sp>
      <p:sp>
        <p:nvSpPr>
          <p:cNvPr id="3" name="Content Placeholder 2">
            <a:extLst>
              <a:ext uri="{FF2B5EF4-FFF2-40B4-BE49-F238E27FC236}">
                <a16:creationId xmlns:a16="http://schemas.microsoft.com/office/drawing/2014/main" id="{A7EB88C7-3EA1-4F04-B7D5-B117F80D4FC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DB1511C-C90D-4F72-928F-DA807E2277A3}"/>
              </a:ext>
            </a:extLst>
          </p:cNvPr>
          <p:cNvPicPr>
            <a:picLocks noChangeAspect="1"/>
          </p:cNvPicPr>
          <p:nvPr/>
        </p:nvPicPr>
        <p:blipFill>
          <a:blip r:embed="rId2"/>
          <a:stretch>
            <a:fillRect/>
          </a:stretch>
        </p:blipFill>
        <p:spPr>
          <a:xfrm>
            <a:off x="838200" y="1825624"/>
            <a:ext cx="6219548" cy="3904829"/>
          </a:xfrm>
          <a:prstGeom prst="rect">
            <a:avLst/>
          </a:prstGeom>
        </p:spPr>
      </p:pic>
    </p:spTree>
    <p:extLst>
      <p:ext uri="{BB962C8B-B14F-4D97-AF65-F5344CB8AC3E}">
        <p14:creationId xmlns:p14="http://schemas.microsoft.com/office/powerpoint/2010/main" val="2730009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8A43-9572-425D-801B-625E69A56057}"/>
              </a:ext>
            </a:extLst>
          </p:cNvPr>
          <p:cNvSpPr>
            <a:spLocks noGrp="1"/>
          </p:cNvSpPr>
          <p:nvPr>
            <p:ph type="title"/>
          </p:nvPr>
        </p:nvSpPr>
        <p:spPr/>
        <p:txBody>
          <a:bodyPr/>
          <a:lstStyle/>
          <a:p>
            <a:r>
              <a:rPr lang="en-IN" dirty="0"/>
              <a:t>Spring Boot JWT: </a:t>
            </a:r>
            <a:r>
              <a:rPr lang="en-IN" dirty="0" err="1"/>
              <a:t>UserDetailsService</a:t>
            </a:r>
            <a:endParaRPr lang="en-IN" dirty="0"/>
          </a:p>
        </p:txBody>
      </p:sp>
      <p:sp>
        <p:nvSpPr>
          <p:cNvPr id="3" name="Content Placeholder 2">
            <a:extLst>
              <a:ext uri="{FF2B5EF4-FFF2-40B4-BE49-F238E27FC236}">
                <a16:creationId xmlns:a16="http://schemas.microsoft.com/office/drawing/2014/main" id="{C0B6BF53-451B-4753-878E-A979AB00CCC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AB4A2B81-19C3-47D9-B1BC-CFE0CDB3E5D8}"/>
              </a:ext>
            </a:extLst>
          </p:cNvPr>
          <p:cNvPicPr>
            <a:picLocks noChangeAspect="1"/>
          </p:cNvPicPr>
          <p:nvPr/>
        </p:nvPicPr>
        <p:blipFill>
          <a:blip r:embed="rId2"/>
          <a:stretch>
            <a:fillRect/>
          </a:stretch>
        </p:blipFill>
        <p:spPr>
          <a:xfrm>
            <a:off x="838199" y="1825624"/>
            <a:ext cx="9295539" cy="1982895"/>
          </a:xfrm>
          <a:prstGeom prst="rect">
            <a:avLst/>
          </a:prstGeom>
        </p:spPr>
      </p:pic>
    </p:spTree>
    <p:extLst>
      <p:ext uri="{BB962C8B-B14F-4D97-AF65-F5344CB8AC3E}">
        <p14:creationId xmlns:p14="http://schemas.microsoft.com/office/powerpoint/2010/main" val="1380532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9B8F-1212-4A40-AB4A-6E04142BF45D}"/>
              </a:ext>
            </a:extLst>
          </p:cNvPr>
          <p:cNvSpPr>
            <a:spLocks noGrp="1"/>
          </p:cNvSpPr>
          <p:nvPr>
            <p:ph type="title"/>
          </p:nvPr>
        </p:nvSpPr>
        <p:spPr/>
        <p:txBody>
          <a:bodyPr/>
          <a:lstStyle/>
          <a:p>
            <a:r>
              <a:rPr lang="en-IN" dirty="0"/>
              <a:t>Spring Boot JWT: </a:t>
            </a:r>
            <a:r>
              <a:rPr lang="en-IN" dirty="0" err="1"/>
              <a:t>JwtUtilToken</a:t>
            </a:r>
            <a:r>
              <a:rPr lang="en-IN" dirty="0"/>
              <a:t> </a:t>
            </a:r>
          </a:p>
        </p:txBody>
      </p:sp>
      <p:sp>
        <p:nvSpPr>
          <p:cNvPr id="3" name="Content Placeholder 2">
            <a:extLst>
              <a:ext uri="{FF2B5EF4-FFF2-40B4-BE49-F238E27FC236}">
                <a16:creationId xmlns:a16="http://schemas.microsoft.com/office/drawing/2014/main" id="{F4191120-4430-4BF1-9A3F-96B6653B4E31}"/>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473BD976-19FD-42D1-90A1-D1EB98C672E1}"/>
              </a:ext>
            </a:extLst>
          </p:cNvPr>
          <p:cNvPicPr>
            <a:picLocks noChangeAspect="1"/>
          </p:cNvPicPr>
          <p:nvPr/>
        </p:nvPicPr>
        <p:blipFill>
          <a:blip r:embed="rId2"/>
          <a:stretch>
            <a:fillRect/>
          </a:stretch>
        </p:blipFill>
        <p:spPr>
          <a:xfrm>
            <a:off x="749424" y="1825625"/>
            <a:ext cx="5512085" cy="3864961"/>
          </a:xfrm>
          <a:prstGeom prst="rect">
            <a:avLst/>
          </a:prstGeom>
        </p:spPr>
      </p:pic>
      <p:pic>
        <p:nvPicPr>
          <p:cNvPr id="7" name="Picture 6">
            <a:extLst>
              <a:ext uri="{FF2B5EF4-FFF2-40B4-BE49-F238E27FC236}">
                <a16:creationId xmlns:a16="http://schemas.microsoft.com/office/drawing/2014/main" id="{4AD49F67-FAF2-41FD-B417-32A894FF3735}"/>
              </a:ext>
            </a:extLst>
          </p:cNvPr>
          <p:cNvPicPr>
            <a:picLocks noChangeAspect="1"/>
          </p:cNvPicPr>
          <p:nvPr/>
        </p:nvPicPr>
        <p:blipFill>
          <a:blip r:embed="rId3"/>
          <a:stretch>
            <a:fillRect/>
          </a:stretch>
        </p:blipFill>
        <p:spPr>
          <a:xfrm>
            <a:off x="5633515" y="4314548"/>
            <a:ext cx="5891608" cy="1862415"/>
          </a:xfrm>
          <a:prstGeom prst="rect">
            <a:avLst/>
          </a:prstGeom>
        </p:spPr>
      </p:pic>
    </p:spTree>
    <p:extLst>
      <p:ext uri="{BB962C8B-B14F-4D97-AF65-F5344CB8AC3E}">
        <p14:creationId xmlns:p14="http://schemas.microsoft.com/office/powerpoint/2010/main" val="3943591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B1CB-3136-450C-B376-68A58B21214A}"/>
              </a:ext>
            </a:extLst>
          </p:cNvPr>
          <p:cNvSpPr>
            <a:spLocks noGrp="1"/>
          </p:cNvSpPr>
          <p:nvPr>
            <p:ph type="title"/>
          </p:nvPr>
        </p:nvSpPr>
        <p:spPr/>
        <p:txBody>
          <a:bodyPr>
            <a:noAutofit/>
          </a:bodyPr>
          <a:lstStyle/>
          <a:p>
            <a:r>
              <a:rPr lang="en-IN" sz="3600" dirty="0"/>
              <a:t>Spring Boot JWT:</a:t>
            </a:r>
            <a:br>
              <a:rPr lang="en-IN" sz="3600" dirty="0"/>
            </a:br>
            <a:r>
              <a:rPr lang="en-IN" sz="3600" dirty="0"/>
              <a:t>AuthenticationRequest and AuthenticationResponse</a:t>
            </a:r>
          </a:p>
        </p:txBody>
      </p:sp>
      <p:pic>
        <p:nvPicPr>
          <p:cNvPr id="4" name="Content Placeholder 3">
            <a:extLst>
              <a:ext uri="{FF2B5EF4-FFF2-40B4-BE49-F238E27FC236}">
                <a16:creationId xmlns:a16="http://schemas.microsoft.com/office/drawing/2014/main" id="{261053E3-44CE-474E-B41C-8739936920D3}"/>
              </a:ext>
            </a:extLst>
          </p:cNvPr>
          <p:cNvPicPr>
            <a:picLocks noGrp="1" noChangeAspect="1"/>
          </p:cNvPicPr>
          <p:nvPr>
            <p:ph idx="1"/>
          </p:nvPr>
        </p:nvPicPr>
        <p:blipFill>
          <a:blip r:embed="rId2"/>
          <a:stretch>
            <a:fillRect/>
          </a:stretch>
        </p:blipFill>
        <p:spPr>
          <a:xfrm>
            <a:off x="1116332" y="1999910"/>
            <a:ext cx="5218652" cy="1852999"/>
          </a:xfrm>
          <a:prstGeom prst="rect">
            <a:avLst/>
          </a:prstGeom>
        </p:spPr>
      </p:pic>
      <p:pic>
        <p:nvPicPr>
          <p:cNvPr id="5" name="Picture 4">
            <a:extLst>
              <a:ext uri="{FF2B5EF4-FFF2-40B4-BE49-F238E27FC236}">
                <a16:creationId xmlns:a16="http://schemas.microsoft.com/office/drawing/2014/main" id="{71CB3BDE-AF9A-42C4-9B62-FF7A2D370A7D}"/>
              </a:ext>
            </a:extLst>
          </p:cNvPr>
          <p:cNvPicPr>
            <a:picLocks noChangeAspect="1"/>
          </p:cNvPicPr>
          <p:nvPr/>
        </p:nvPicPr>
        <p:blipFill>
          <a:blip r:embed="rId3"/>
          <a:stretch>
            <a:fillRect/>
          </a:stretch>
        </p:blipFill>
        <p:spPr>
          <a:xfrm>
            <a:off x="1116332" y="4162130"/>
            <a:ext cx="5406918" cy="1484067"/>
          </a:xfrm>
          <a:prstGeom prst="rect">
            <a:avLst/>
          </a:prstGeom>
        </p:spPr>
      </p:pic>
    </p:spTree>
    <p:extLst>
      <p:ext uri="{BB962C8B-B14F-4D97-AF65-F5344CB8AC3E}">
        <p14:creationId xmlns:p14="http://schemas.microsoft.com/office/powerpoint/2010/main" val="3929461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BFC3-4ABB-46C3-9E57-94D8D94C0EA5}"/>
              </a:ext>
            </a:extLst>
          </p:cNvPr>
          <p:cNvSpPr>
            <a:spLocks noGrp="1"/>
          </p:cNvSpPr>
          <p:nvPr>
            <p:ph type="title"/>
          </p:nvPr>
        </p:nvSpPr>
        <p:spPr/>
        <p:txBody>
          <a:bodyPr/>
          <a:lstStyle/>
          <a:p>
            <a:r>
              <a:rPr lang="en-IN" dirty="0"/>
              <a:t>Spring Boot JWT: </a:t>
            </a:r>
            <a:r>
              <a:rPr lang="en-IN" dirty="0" err="1"/>
              <a:t>JwtRequestFilter</a:t>
            </a:r>
            <a:endParaRPr lang="en-IN" dirty="0"/>
          </a:p>
        </p:txBody>
      </p:sp>
      <p:sp>
        <p:nvSpPr>
          <p:cNvPr id="3" name="Content Placeholder 2">
            <a:extLst>
              <a:ext uri="{FF2B5EF4-FFF2-40B4-BE49-F238E27FC236}">
                <a16:creationId xmlns:a16="http://schemas.microsoft.com/office/drawing/2014/main" id="{E0594506-1970-4366-AC5F-044C287C43E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2009E87-5659-4B9F-A540-F9A7489ED88F}"/>
              </a:ext>
            </a:extLst>
          </p:cNvPr>
          <p:cNvPicPr>
            <a:picLocks noChangeAspect="1"/>
          </p:cNvPicPr>
          <p:nvPr/>
        </p:nvPicPr>
        <p:blipFill>
          <a:blip r:embed="rId2"/>
          <a:stretch>
            <a:fillRect/>
          </a:stretch>
        </p:blipFill>
        <p:spPr>
          <a:xfrm>
            <a:off x="838200" y="1371627"/>
            <a:ext cx="6707819" cy="4812844"/>
          </a:xfrm>
          <a:prstGeom prst="rect">
            <a:avLst/>
          </a:prstGeom>
        </p:spPr>
      </p:pic>
    </p:spTree>
    <p:extLst>
      <p:ext uri="{BB962C8B-B14F-4D97-AF65-F5344CB8AC3E}">
        <p14:creationId xmlns:p14="http://schemas.microsoft.com/office/powerpoint/2010/main" val="3937436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7F06-BFFD-48D3-B92C-E1EAC1FA1ECA}"/>
              </a:ext>
            </a:extLst>
          </p:cNvPr>
          <p:cNvSpPr>
            <a:spLocks noGrp="1"/>
          </p:cNvSpPr>
          <p:nvPr>
            <p:ph type="title"/>
          </p:nvPr>
        </p:nvSpPr>
        <p:spPr/>
        <p:txBody>
          <a:bodyPr/>
          <a:lstStyle/>
          <a:p>
            <a:r>
              <a:rPr lang="en-IN" dirty="0"/>
              <a:t>JWT: </a:t>
            </a:r>
            <a:r>
              <a:rPr lang="en-IN" dirty="0" err="1"/>
              <a:t>WebSecurityConfiguration</a:t>
            </a:r>
            <a:endParaRPr lang="en-IN" dirty="0"/>
          </a:p>
        </p:txBody>
      </p:sp>
      <p:sp>
        <p:nvSpPr>
          <p:cNvPr id="3" name="Content Placeholder 2">
            <a:extLst>
              <a:ext uri="{FF2B5EF4-FFF2-40B4-BE49-F238E27FC236}">
                <a16:creationId xmlns:a16="http://schemas.microsoft.com/office/drawing/2014/main" id="{5634F174-4610-4179-B04F-A85DD91B799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EFCEF00-25AB-44C5-B9AF-4D5668559C66}"/>
              </a:ext>
            </a:extLst>
          </p:cNvPr>
          <p:cNvPicPr>
            <a:picLocks noChangeAspect="1"/>
          </p:cNvPicPr>
          <p:nvPr/>
        </p:nvPicPr>
        <p:blipFill>
          <a:blip r:embed="rId2"/>
          <a:stretch>
            <a:fillRect/>
          </a:stretch>
        </p:blipFill>
        <p:spPr>
          <a:xfrm>
            <a:off x="761735" y="1802704"/>
            <a:ext cx="6957663" cy="4374259"/>
          </a:xfrm>
          <a:prstGeom prst="rect">
            <a:avLst/>
          </a:prstGeom>
        </p:spPr>
      </p:pic>
    </p:spTree>
    <p:extLst>
      <p:ext uri="{BB962C8B-B14F-4D97-AF65-F5344CB8AC3E}">
        <p14:creationId xmlns:p14="http://schemas.microsoft.com/office/powerpoint/2010/main" val="1327443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4CA6-E9F4-4E9B-9095-3BCBD5872226}"/>
              </a:ext>
            </a:extLst>
          </p:cNvPr>
          <p:cNvSpPr>
            <a:spLocks noGrp="1"/>
          </p:cNvSpPr>
          <p:nvPr>
            <p:ph type="title"/>
          </p:nvPr>
        </p:nvSpPr>
        <p:spPr/>
        <p:txBody>
          <a:bodyPr/>
          <a:lstStyle/>
          <a:p>
            <a:r>
              <a:rPr lang="en-IN" dirty="0"/>
              <a:t>JWT: Controller</a:t>
            </a:r>
          </a:p>
        </p:txBody>
      </p:sp>
      <p:sp>
        <p:nvSpPr>
          <p:cNvPr id="3" name="Content Placeholder 2">
            <a:extLst>
              <a:ext uri="{FF2B5EF4-FFF2-40B4-BE49-F238E27FC236}">
                <a16:creationId xmlns:a16="http://schemas.microsoft.com/office/drawing/2014/main" id="{B105A9A4-0DD3-49FC-8B58-A2E8155ED86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9C36C7E-1281-4300-B8FC-105C1B98340E}"/>
              </a:ext>
            </a:extLst>
          </p:cNvPr>
          <p:cNvPicPr>
            <a:picLocks noChangeAspect="1"/>
          </p:cNvPicPr>
          <p:nvPr/>
        </p:nvPicPr>
        <p:blipFill>
          <a:blip r:embed="rId2"/>
          <a:stretch>
            <a:fillRect/>
          </a:stretch>
        </p:blipFill>
        <p:spPr>
          <a:xfrm>
            <a:off x="838200" y="1825625"/>
            <a:ext cx="7391400" cy="4550728"/>
          </a:xfrm>
          <a:prstGeom prst="rect">
            <a:avLst/>
          </a:prstGeom>
        </p:spPr>
      </p:pic>
    </p:spTree>
    <p:extLst>
      <p:ext uri="{BB962C8B-B14F-4D97-AF65-F5344CB8AC3E}">
        <p14:creationId xmlns:p14="http://schemas.microsoft.com/office/powerpoint/2010/main" val="3456797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C846-8911-4D13-B57D-18D36DFEE536}"/>
              </a:ext>
            </a:extLst>
          </p:cNvPr>
          <p:cNvSpPr>
            <a:spLocks noGrp="1"/>
          </p:cNvSpPr>
          <p:nvPr>
            <p:ph type="title"/>
          </p:nvPr>
        </p:nvSpPr>
        <p:spPr/>
        <p:txBody>
          <a:bodyPr/>
          <a:lstStyle/>
          <a:p>
            <a:r>
              <a:rPr lang="en-IN" dirty="0"/>
              <a:t>JWT: Login- Generate JWT</a:t>
            </a:r>
          </a:p>
        </p:txBody>
      </p:sp>
      <p:sp>
        <p:nvSpPr>
          <p:cNvPr id="3" name="Content Placeholder 2">
            <a:extLst>
              <a:ext uri="{FF2B5EF4-FFF2-40B4-BE49-F238E27FC236}">
                <a16:creationId xmlns:a16="http://schemas.microsoft.com/office/drawing/2014/main" id="{27D0C9BF-35DF-4DCE-BEAD-7282787A85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34BF94-8586-48FA-8DD8-6E31E68ED2BB}"/>
              </a:ext>
            </a:extLst>
          </p:cNvPr>
          <p:cNvPicPr>
            <a:picLocks noChangeAspect="1"/>
          </p:cNvPicPr>
          <p:nvPr/>
        </p:nvPicPr>
        <p:blipFill>
          <a:blip r:embed="rId2"/>
          <a:stretch>
            <a:fillRect/>
          </a:stretch>
        </p:blipFill>
        <p:spPr>
          <a:xfrm>
            <a:off x="838200" y="1825625"/>
            <a:ext cx="9187576" cy="4351338"/>
          </a:xfrm>
          <a:prstGeom prst="rect">
            <a:avLst/>
          </a:prstGeom>
        </p:spPr>
      </p:pic>
    </p:spTree>
    <p:extLst>
      <p:ext uri="{BB962C8B-B14F-4D97-AF65-F5344CB8AC3E}">
        <p14:creationId xmlns:p14="http://schemas.microsoft.com/office/powerpoint/2010/main" val="312107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C431-387F-4E13-9280-F75E22BDC21F}"/>
              </a:ext>
            </a:extLst>
          </p:cNvPr>
          <p:cNvSpPr>
            <a:spLocks noGrp="1"/>
          </p:cNvSpPr>
          <p:nvPr>
            <p:ph type="title"/>
          </p:nvPr>
        </p:nvSpPr>
        <p:spPr/>
        <p:txBody>
          <a:bodyPr/>
          <a:lstStyle/>
          <a:p>
            <a:r>
              <a:rPr lang="en-IN" dirty="0" err="1"/>
              <a:t>DelegatingFilterProxy</a:t>
            </a:r>
            <a:endParaRPr lang="en-IN" dirty="0"/>
          </a:p>
        </p:txBody>
      </p:sp>
      <p:sp>
        <p:nvSpPr>
          <p:cNvPr id="3" name="Content Placeholder 2">
            <a:extLst>
              <a:ext uri="{FF2B5EF4-FFF2-40B4-BE49-F238E27FC236}">
                <a16:creationId xmlns:a16="http://schemas.microsoft.com/office/drawing/2014/main" id="{ADDE578F-646E-4FC9-B441-04930A0A4555}"/>
              </a:ext>
            </a:extLst>
          </p:cNvPr>
          <p:cNvSpPr>
            <a:spLocks noGrp="1"/>
          </p:cNvSpPr>
          <p:nvPr>
            <p:ph idx="1"/>
          </p:nvPr>
        </p:nvSpPr>
        <p:spPr/>
        <p:txBody>
          <a:bodyPr/>
          <a:lstStyle/>
          <a:p>
            <a:r>
              <a:rPr lang="en-IN" dirty="0"/>
              <a:t>Spring provides a Filter implementation named </a:t>
            </a:r>
            <a:r>
              <a:rPr lang="en-IN" dirty="0" err="1"/>
              <a:t>DelegatingFilterProxy</a:t>
            </a:r>
            <a:r>
              <a:rPr lang="en-IN" dirty="0"/>
              <a:t> that allows bridging between the Servlet container’s lifecycle and Spring’s </a:t>
            </a:r>
            <a:r>
              <a:rPr lang="en-IN" dirty="0" err="1"/>
              <a:t>ApplicationContext</a:t>
            </a:r>
            <a:r>
              <a:rPr lang="en-IN" dirty="0"/>
              <a:t>. </a:t>
            </a:r>
          </a:p>
        </p:txBody>
      </p:sp>
      <p:pic>
        <p:nvPicPr>
          <p:cNvPr id="4" name="Picture 3">
            <a:extLst>
              <a:ext uri="{FF2B5EF4-FFF2-40B4-BE49-F238E27FC236}">
                <a16:creationId xmlns:a16="http://schemas.microsoft.com/office/drawing/2014/main" id="{9B1D06A8-29BF-46A5-B91A-7FEBFEFC4137}"/>
              </a:ext>
            </a:extLst>
          </p:cNvPr>
          <p:cNvPicPr>
            <a:picLocks noChangeAspect="1"/>
          </p:cNvPicPr>
          <p:nvPr/>
        </p:nvPicPr>
        <p:blipFill>
          <a:blip r:embed="rId2"/>
          <a:stretch>
            <a:fillRect/>
          </a:stretch>
        </p:blipFill>
        <p:spPr>
          <a:xfrm>
            <a:off x="1140955" y="3013777"/>
            <a:ext cx="1959700" cy="3163186"/>
          </a:xfrm>
          <a:prstGeom prst="rect">
            <a:avLst/>
          </a:prstGeom>
        </p:spPr>
      </p:pic>
      <p:pic>
        <p:nvPicPr>
          <p:cNvPr id="5" name="Picture 4">
            <a:extLst>
              <a:ext uri="{FF2B5EF4-FFF2-40B4-BE49-F238E27FC236}">
                <a16:creationId xmlns:a16="http://schemas.microsoft.com/office/drawing/2014/main" id="{5FF2112A-7717-43F4-9707-D0D83E592FC3}"/>
              </a:ext>
            </a:extLst>
          </p:cNvPr>
          <p:cNvPicPr>
            <a:picLocks noChangeAspect="1"/>
          </p:cNvPicPr>
          <p:nvPr/>
        </p:nvPicPr>
        <p:blipFill>
          <a:blip r:embed="rId3"/>
          <a:stretch>
            <a:fillRect/>
          </a:stretch>
        </p:blipFill>
        <p:spPr>
          <a:xfrm>
            <a:off x="4180425" y="3803078"/>
            <a:ext cx="5890770" cy="1790855"/>
          </a:xfrm>
          <a:prstGeom prst="rect">
            <a:avLst/>
          </a:prstGeom>
        </p:spPr>
      </p:pic>
      <p:pic>
        <p:nvPicPr>
          <p:cNvPr id="6" name="Picture 5">
            <a:extLst>
              <a:ext uri="{FF2B5EF4-FFF2-40B4-BE49-F238E27FC236}">
                <a16:creationId xmlns:a16="http://schemas.microsoft.com/office/drawing/2014/main" id="{6D862D0F-9905-4F4D-9027-4385C4980900}"/>
              </a:ext>
            </a:extLst>
          </p:cNvPr>
          <p:cNvPicPr>
            <a:picLocks noChangeAspect="1"/>
          </p:cNvPicPr>
          <p:nvPr/>
        </p:nvPicPr>
        <p:blipFill>
          <a:blip r:embed="rId4"/>
          <a:stretch>
            <a:fillRect/>
          </a:stretch>
        </p:blipFill>
        <p:spPr>
          <a:xfrm>
            <a:off x="4180425" y="3527159"/>
            <a:ext cx="2179509" cy="281964"/>
          </a:xfrm>
          <a:prstGeom prst="rect">
            <a:avLst/>
          </a:prstGeom>
        </p:spPr>
      </p:pic>
    </p:spTree>
    <p:extLst>
      <p:ext uri="{BB962C8B-B14F-4D97-AF65-F5344CB8AC3E}">
        <p14:creationId xmlns:p14="http://schemas.microsoft.com/office/powerpoint/2010/main" val="26712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F33-ADF5-4379-BD71-81124468B6B9}"/>
              </a:ext>
            </a:extLst>
          </p:cNvPr>
          <p:cNvSpPr>
            <a:spLocks noGrp="1"/>
          </p:cNvSpPr>
          <p:nvPr>
            <p:ph type="title"/>
          </p:nvPr>
        </p:nvSpPr>
        <p:spPr/>
        <p:txBody>
          <a:bodyPr/>
          <a:lstStyle/>
          <a:p>
            <a:r>
              <a:rPr lang="en-IN" dirty="0"/>
              <a:t>JWT: Validate Token</a:t>
            </a:r>
          </a:p>
        </p:txBody>
      </p:sp>
      <p:sp>
        <p:nvSpPr>
          <p:cNvPr id="3" name="Content Placeholder 2">
            <a:extLst>
              <a:ext uri="{FF2B5EF4-FFF2-40B4-BE49-F238E27FC236}">
                <a16:creationId xmlns:a16="http://schemas.microsoft.com/office/drawing/2014/main" id="{C7527C9B-E5EB-4BCA-A30E-1E837294B3B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FA1B0DE-568A-40F0-B7A2-2ECFF820A005}"/>
              </a:ext>
            </a:extLst>
          </p:cNvPr>
          <p:cNvPicPr>
            <a:picLocks noChangeAspect="1"/>
          </p:cNvPicPr>
          <p:nvPr/>
        </p:nvPicPr>
        <p:blipFill>
          <a:blip r:embed="rId2"/>
          <a:stretch>
            <a:fillRect/>
          </a:stretch>
        </p:blipFill>
        <p:spPr>
          <a:xfrm>
            <a:off x="838200" y="1825625"/>
            <a:ext cx="7315834" cy="3574090"/>
          </a:xfrm>
          <a:prstGeom prst="rect">
            <a:avLst/>
          </a:prstGeom>
        </p:spPr>
      </p:pic>
    </p:spTree>
    <p:extLst>
      <p:ext uri="{BB962C8B-B14F-4D97-AF65-F5344CB8AC3E}">
        <p14:creationId xmlns:p14="http://schemas.microsoft.com/office/powerpoint/2010/main" val="4269793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0099-83E1-4726-92C9-EB570E43535B}"/>
              </a:ext>
            </a:extLst>
          </p:cNvPr>
          <p:cNvSpPr>
            <a:spLocks noGrp="1"/>
          </p:cNvSpPr>
          <p:nvPr>
            <p:ph type="title"/>
          </p:nvPr>
        </p:nvSpPr>
        <p:spPr/>
        <p:txBody>
          <a:bodyPr/>
          <a:lstStyle/>
          <a:p>
            <a:r>
              <a:rPr lang="en-IN" b="1" dirty="0"/>
              <a:t>OAuth 2.0</a:t>
            </a:r>
            <a:endParaRPr lang="en-IN" dirty="0"/>
          </a:p>
        </p:txBody>
      </p:sp>
      <p:sp>
        <p:nvSpPr>
          <p:cNvPr id="3" name="Content Placeholder 2">
            <a:extLst>
              <a:ext uri="{FF2B5EF4-FFF2-40B4-BE49-F238E27FC236}">
                <a16:creationId xmlns:a16="http://schemas.microsoft.com/office/drawing/2014/main" id="{E7B34FF7-8EC4-48A3-BE49-3879776090B9}"/>
              </a:ext>
            </a:extLst>
          </p:cNvPr>
          <p:cNvSpPr>
            <a:spLocks noGrp="1"/>
          </p:cNvSpPr>
          <p:nvPr>
            <p:ph idx="1"/>
          </p:nvPr>
        </p:nvSpPr>
        <p:spPr/>
        <p:txBody>
          <a:bodyPr>
            <a:normAutofit fontScale="92500" lnSpcReduction="20000"/>
          </a:bodyPr>
          <a:lstStyle/>
          <a:p>
            <a:r>
              <a:rPr lang="en-US" dirty="0"/>
              <a:t>OAuth stands for Open Authorization</a:t>
            </a:r>
          </a:p>
          <a:p>
            <a:r>
              <a:rPr lang="en-US" b="1" dirty="0"/>
              <a:t>OAuth2 Is a Delegation Protocol</a:t>
            </a:r>
          </a:p>
          <a:p>
            <a:pPr lvl="1"/>
            <a:r>
              <a:rPr lang="en-US" dirty="0"/>
              <a:t>granting access to another  application to perform actions on your behalf</a:t>
            </a:r>
          </a:p>
          <a:p>
            <a:r>
              <a:rPr lang="en-IN" b="1" dirty="0"/>
              <a:t>Actors Involved in OAuth2:</a:t>
            </a:r>
          </a:p>
          <a:p>
            <a:pPr lvl="1"/>
            <a:r>
              <a:rPr lang="en-US" b="1" dirty="0"/>
              <a:t>Resource Server</a:t>
            </a:r>
            <a:r>
              <a:rPr lang="en-US" dirty="0"/>
              <a:t>: The server hosting user-owned resources that are protected by OAuth2. </a:t>
            </a:r>
          </a:p>
          <a:p>
            <a:pPr lvl="1"/>
            <a:r>
              <a:rPr lang="en-US" b="1" dirty="0"/>
              <a:t>Resource Owner</a:t>
            </a:r>
            <a:r>
              <a:rPr lang="en-US" dirty="0"/>
              <a:t>: Typically, the user of the application is the resource owner. The resource owner has the ability to grant or deny access to their own data hosted on the resource server.</a:t>
            </a:r>
          </a:p>
          <a:p>
            <a:pPr lvl="1"/>
            <a:r>
              <a:rPr lang="en-US" b="1" dirty="0"/>
              <a:t>Authorization Server</a:t>
            </a:r>
            <a:r>
              <a:rPr lang="en-US" dirty="0"/>
              <a:t>: The authorization server gets consent from the resource owner and issues access tokens to clients for accessing protected resources hosted by a resource server.</a:t>
            </a:r>
          </a:p>
          <a:p>
            <a:pPr lvl="1"/>
            <a:r>
              <a:rPr lang="en-US" b="1" dirty="0"/>
              <a:t>Client</a:t>
            </a:r>
            <a:r>
              <a:rPr lang="en-US" dirty="0"/>
              <a:t>: An application making API requests to perform actions on protected resources on behalf of the resource owner. </a:t>
            </a:r>
            <a:endParaRPr lang="en-US" b="1" dirty="0"/>
          </a:p>
          <a:p>
            <a:pPr lvl="1"/>
            <a:endParaRPr lang="en-IN" dirty="0"/>
          </a:p>
        </p:txBody>
      </p:sp>
    </p:spTree>
    <p:extLst>
      <p:ext uri="{BB962C8B-B14F-4D97-AF65-F5344CB8AC3E}">
        <p14:creationId xmlns:p14="http://schemas.microsoft.com/office/powerpoint/2010/main" val="936480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75F4-B382-4CD6-AEAA-5C6CBBB5FFE9}"/>
              </a:ext>
            </a:extLst>
          </p:cNvPr>
          <p:cNvSpPr>
            <a:spLocks noGrp="1"/>
          </p:cNvSpPr>
          <p:nvPr>
            <p:ph type="title"/>
          </p:nvPr>
        </p:nvSpPr>
        <p:spPr/>
        <p:txBody>
          <a:bodyPr/>
          <a:lstStyle/>
          <a:p>
            <a:r>
              <a:rPr lang="en-IN" dirty="0"/>
              <a:t>OAuth 2.0 Flow/ Authorization Code Grant</a:t>
            </a:r>
          </a:p>
        </p:txBody>
      </p:sp>
      <p:sp>
        <p:nvSpPr>
          <p:cNvPr id="7" name="Content Placeholder 6">
            <a:extLst>
              <a:ext uri="{FF2B5EF4-FFF2-40B4-BE49-F238E27FC236}">
                <a16:creationId xmlns:a16="http://schemas.microsoft.com/office/drawing/2014/main" id="{38DDB336-DEDF-4983-B2A7-821C403B57B6}"/>
              </a:ext>
            </a:extLst>
          </p:cNvPr>
          <p:cNvSpPr>
            <a:spLocks noGrp="1"/>
          </p:cNvSpPr>
          <p:nvPr>
            <p:ph idx="1"/>
          </p:nvPr>
        </p:nvSpPr>
        <p:spPr/>
        <p:txBody>
          <a:bodyPr/>
          <a:lstStyle/>
          <a:p>
            <a:r>
              <a:rPr lang="en-IN" dirty="0"/>
              <a:t>Scenario</a:t>
            </a:r>
          </a:p>
        </p:txBody>
      </p:sp>
      <p:pic>
        <p:nvPicPr>
          <p:cNvPr id="8" name="Picture 7">
            <a:extLst>
              <a:ext uri="{FF2B5EF4-FFF2-40B4-BE49-F238E27FC236}">
                <a16:creationId xmlns:a16="http://schemas.microsoft.com/office/drawing/2014/main" id="{81A9491E-8FFA-4CA3-9873-3E52237485EC}"/>
              </a:ext>
            </a:extLst>
          </p:cNvPr>
          <p:cNvPicPr>
            <a:picLocks noChangeAspect="1"/>
          </p:cNvPicPr>
          <p:nvPr/>
        </p:nvPicPr>
        <p:blipFill>
          <a:blip r:embed="rId2"/>
          <a:stretch>
            <a:fillRect/>
          </a:stretch>
        </p:blipFill>
        <p:spPr>
          <a:xfrm>
            <a:off x="1142100" y="2191149"/>
            <a:ext cx="7957512" cy="3534775"/>
          </a:xfrm>
          <a:prstGeom prst="rect">
            <a:avLst/>
          </a:prstGeom>
        </p:spPr>
      </p:pic>
    </p:spTree>
    <p:extLst>
      <p:ext uri="{BB962C8B-B14F-4D97-AF65-F5344CB8AC3E}">
        <p14:creationId xmlns:p14="http://schemas.microsoft.com/office/powerpoint/2010/main" val="693600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6743-AC0E-4BD5-9418-A24CC9B12B8E}"/>
              </a:ext>
            </a:extLst>
          </p:cNvPr>
          <p:cNvSpPr>
            <a:spLocks noGrp="1"/>
          </p:cNvSpPr>
          <p:nvPr>
            <p:ph type="title"/>
          </p:nvPr>
        </p:nvSpPr>
        <p:spPr/>
        <p:txBody>
          <a:bodyPr/>
          <a:lstStyle/>
          <a:p>
            <a:r>
              <a:rPr lang="en-IN" dirty="0"/>
              <a:t>OAuth 2.0 Flow</a:t>
            </a:r>
          </a:p>
        </p:txBody>
      </p:sp>
      <p:sp>
        <p:nvSpPr>
          <p:cNvPr id="3" name="Content Placeholder 2">
            <a:extLst>
              <a:ext uri="{FF2B5EF4-FFF2-40B4-BE49-F238E27FC236}">
                <a16:creationId xmlns:a16="http://schemas.microsoft.com/office/drawing/2014/main" id="{1A8083B9-DDFF-4F55-81E3-718FFCC22A5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6F041C1-9B91-4CAB-AAE3-A3C51F06A0B7}"/>
              </a:ext>
            </a:extLst>
          </p:cNvPr>
          <p:cNvPicPr>
            <a:picLocks noChangeAspect="1"/>
          </p:cNvPicPr>
          <p:nvPr/>
        </p:nvPicPr>
        <p:blipFill>
          <a:blip r:embed="rId2"/>
          <a:stretch>
            <a:fillRect/>
          </a:stretch>
        </p:blipFill>
        <p:spPr>
          <a:xfrm>
            <a:off x="838199" y="1825625"/>
            <a:ext cx="8711395" cy="4351338"/>
          </a:xfrm>
          <a:prstGeom prst="rect">
            <a:avLst/>
          </a:prstGeom>
        </p:spPr>
      </p:pic>
    </p:spTree>
    <p:extLst>
      <p:ext uri="{BB962C8B-B14F-4D97-AF65-F5344CB8AC3E}">
        <p14:creationId xmlns:p14="http://schemas.microsoft.com/office/powerpoint/2010/main" val="2205925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4E00-FC67-45EE-B217-39F2C278EB6A}"/>
              </a:ext>
            </a:extLst>
          </p:cNvPr>
          <p:cNvSpPr>
            <a:spLocks noGrp="1"/>
          </p:cNvSpPr>
          <p:nvPr>
            <p:ph type="title"/>
          </p:nvPr>
        </p:nvSpPr>
        <p:spPr/>
        <p:txBody>
          <a:bodyPr/>
          <a:lstStyle/>
          <a:p>
            <a:r>
              <a:rPr lang="en-IN" dirty="0"/>
              <a:t>OAuth 2.0 Flow</a:t>
            </a:r>
          </a:p>
        </p:txBody>
      </p:sp>
      <p:sp>
        <p:nvSpPr>
          <p:cNvPr id="3" name="Content Placeholder 2">
            <a:extLst>
              <a:ext uri="{FF2B5EF4-FFF2-40B4-BE49-F238E27FC236}">
                <a16:creationId xmlns:a16="http://schemas.microsoft.com/office/drawing/2014/main" id="{0B8AF9A8-03D8-48A0-BFF4-676BBD2ECE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1D66D59-4FAF-4CFC-BC55-E0203FA26005}"/>
              </a:ext>
            </a:extLst>
          </p:cNvPr>
          <p:cNvPicPr>
            <a:picLocks noChangeAspect="1"/>
          </p:cNvPicPr>
          <p:nvPr/>
        </p:nvPicPr>
        <p:blipFill>
          <a:blip r:embed="rId2"/>
          <a:stretch>
            <a:fillRect/>
          </a:stretch>
        </p:blipFill>
        <p:spPr>
          <a:xfrm>
            <a:off x="907196" y="1825625"/>
            <a:ext cx="7943841" cy="4360214"/>
          </a:xfrm>
          <a:prstGeom prst="rect">
            <a:avLst/>
          </a:prstGeom>
        </p:spPr>
      </p:pic>
    </p:spTree>
    <p:extLst>
      <p:ext uri="{BB962C8B-B14F-4D97-AF65-F5344CB8AC3E}">
        <p14:creationId xmlns:p14="http://schemas.microsoft.com/office/powerpoint/2010/main" val="1069899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7BDB-1F00-4ADA-90B1-0BC7C5F32F45}"/>
              </a:ext>
            </a:extLst>
          </p:cNvPr>
          <p:cNvSpPr>
            <a:spLocks noGrp="1"/>
          </p:cNvSpPr>
          <p:nvPr>
            <p:ph type="title"/>
          </p:nvPr>
        </p:nvSpPr>
        <p:spPr/>
        <p:txBody>
          <a:bodyPr/>
          <a:lstStyle/>
          <a:p>
            <a:r>
              <a:rPr lang="en-IN" dirty="0"/>
              <a:t>OAuth: Get Authorization Grant</a:t>
            </a:r>
          </a:p>
        </p:txBody>
      </p:sp>
      <p:sp>
        <p:nvSpPr>
          <p:cNvPr id="3" name="Content Placeholder 2">
            <a:extLst>
              <a:ext uri="{FF2B5EF4-FFF2-40B4-BE49-F238E27FC236}">
                <a16:creationId xmlns:a16="http://schemas.microsoft.com/office/drawing/2014/main" id="{674B58F3-D0AA-47AC-A6C1-B4BBE1CB855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8D84CEB-A899-4CF3-A469-E4D3EAA5E11C}"/>
              </a:ext>
            </a:extLst>
          </p:cNvPr>
          <p:cNvPicPr>
            <a:picLocks noChangeAspect="1"/>
          </p:cNvPicPr>
          <p:nvPr/>
        </p:nvPicPr>
        <p:blipFill>
          <a:blip r:embed="rId2"/>
          <a:stretch>
            <a:fillRect/>
          </a:stretch>
        </p:blipFill>
        <p:spPr>
          <a:xfrm>
            <a:off x="838200" y="1825625"/>
            <a:ext cx="6755167" cy="4289674"/>
          </a:xfrm>
          <a:prstGeom prst="rect">
            <a:avLst/>
          </a:prstGeom>
        </p:spPr>
      </p:pic>
    </p:spTree>
    <p:extLst>
      <p:ext uri="{BB962C8B-B14F-4D97-AF65-F5344CB8AC3E}">
        <p14:creationId xmlns:p14="http://schemas.microsoft.com/office/powerpoint/2010/main" val="878927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7A66-1A54-47FB-AD48-777BA4E94F99}"/>
              </a:ext>
            </a:extLst>
          </p:cNvPr>
          <p:cNvSpPr>
            <a:spLocks noGrp="1"/>
          </p:cNvSpPr>
          <p:nvPr>
            <p:ph type="title"/>
          </p:nvPr>
        </p:nvSpPr>
        <p:spPr/>
        <p:txBody>
          <a:bodyPr/>
          <a:lstStyle/>
          <a:p>
            <a:r>
              <a:rPr lang="en-IN" dirty="0"/>
              <a:t>OAuth: Authorization Grant</a:t>
            </a:r>
          </a:p>
        </p:txBody>
      </p:sp>
      <p:sp>
        <p:nvSpPr>
          <p:cNvPr id="3" name="Content Placeholder 2">
            <a:extLst>
              <a:ext uri="{FF2B5EF4-FFF2-40B4-BE49-F238E27FC236}">
                <a16:creationId xmlns:a16="http://schemas.microsoft.com/office/drawing/2014/main" id="{78444498-9C57-4067-BD25-AEACDA772B7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68D493E-79C1-4E7D-9AD4-86876AA2229B}"/>
              </a:ext>
            </a:extLst>
          </p:cNvPr>
          <p:cNvPicPr>
            <a:picLocks noChangeAspect="1"/>
          </p:cNvPicPr>
          <p:nvPr/>
        </p:nvPicPr>
        <p:blipFill>
          <a:blip r:embed="rId2"/>
          <a:stretch>
            <a:fillRect/>
          </a:stretch>
        </p:blipFill>
        <p:spPr>
          <a:xfrm>
            <a:off x="838200" y="1831968"/>
            <a:ext cx="4518078" cy="2278394"/>
          </a:xfrm>
          <a:prstGeom prst="rect">
            <a:avLst/>
          </a:prstGeom>
        </p:spPr>
      </p:pic>
      <p:pic>
        <p:nvPicPr>
          <p:cNvPr id="6" name="Picture 5">
            <a:extLst>
              <a:ext uri="{FF2B5EF4-FFF2-40B4-BE49-F238E27FC236}">
                <a16:creationId xmlns:a16="http://schemas.microsoft.com/office/drawing/2014/main" id="{45A09E27-0E2F-489A-869B-BF8CE997E329}"/>
              </a:ext>
            </a:extLst>
          </p:cNvPr>
          <p:cNvPicPr>
            <a:picLocks noChangeAspect="1"/>
          </p:cNvPicPr>
          <p:nvPr/>
        </p:nvPicPr>
        <p:blipFill>
          <a:blip r:embed="rId3"/>
          <a:stretch>
            <a:fillRect/>
          </a:stretch>
        </p:blipFill>
        <p:spPr>
          <a:xfrm>
            <a:off x="5352238" y="1897258"/>
            <a:ext cx="6005603" cy="4038703"/>
          </a:xfrm>
          <a:prstGeom prst="rect">
            <a:avLst/>
          </a:prstGeom>
        </p:spPr>
      </p:pic>
    </p:spTree>
    <p:extLst>
      <p:ext uri="{BB962C8B-B14F-4D97-AF65-F5344CB8AC3E}">
        <p14:creationId xmlns:p14="http://schemas.microsoft.com/office/powerpoint/2010/main" val="2332315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C701-A5A6-41F2-B1D1-8CCAFEFA4641}"/>
              </a:ext>
            </a:extLst>
          </p:cNvPr>
          <p:cNvSpPr>
            <a:spLocks noGrp="1"/>
          </p:cNvSpPr>
          <p:nvPr>
            <p:ph type="title"/>
          </p:nvPr>
        </p:nvSpPr>
        <p:spPr/>
        <p:txBody>
          <a:bodyPr/>
          <a:lstStyle/>
          <a:p>
            <a:r>
              <a:rPr lang="en-IN" dirty="0"/>
              <a:t>Exchange Access Tokens</a:t>
            </a:r>
          </a:p>
        </p:txBody>
      </p:sp>
      <p:sp>
        <p:nvSpPr>
          <p:cNvPr id="3" name="Content Placeholder 2">
            <a:extLst>
              <a:ext uri="{FF2B5EF4-FFF2-40B4-BE49-F238E27FC236}">
                <a16:creationId xmlns:a16="http://schemas.microsoft.com/office/drawing/2014/main" id="{390EED49-CE09-428E-8F10-92A972D85DBE}"/>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E9F81DED-0907-4B8A-B3A8-1CC173888360}"/>
              </a:ext>
            </a:extLst>
          </p:cNvPr>
          <p:cNvPicPr>
            <a:picLocks noChangeAspect="1"/>
          </p:cNvPicPr>
          <p:nvPr/>
        </p:nvPicPr>
        <p:blipFill>
          <a:blip r:embed="rId2"/>
          <a:stretch>
            <a:fillRect/>
          </a:stretch>
        </p:blipFill>
        <p:spPr>
          <a:xfrm>
            <a:off x="838200" y="1825625"/>
            <a:ext cx="6729838" cy="4360994"/>
          </a:xfrm>
          <a:prstGeom prst="rect">
            <a:avLst/>
          </a:prstGeom>
        </p:spPr>
      </p:pic>
    </p:spTree>
    <p:extLst>
      <p:ext uri="{BB962C8B-B14F-4D97-AF65-F5344CB8AC3E}">
        <p14:creationId xmlns:p14="http://schemas.microsoft.com/office/powerpoint/2010/main" val="60890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2EFE-0A37-45BC-890F-FF12EB819D56}"/>
              </a:ext>
            </a:extLst>
          </p:cNvPr>
          <p:cNvSpPr>
            <a:spLocks noGrp="1"/>
          </p:cNvSpPr>
          <p:nvPr>
            <p:ph type="title"/>
          </p:nvPr>
        </p:nvSpPr>
        <p:spPr/>
        <p:txBody>
          <a:bodyPr/>
          <a:lstStyle/>
          <a:p>
            <a:r>
              <a:rPr lang="en-IN" dirty="0"/>
              <a:t>Access Protected resources</a:t>
            </a:r>
          </a:p>
        </p:txBody>
      </p:sp>
      <p:sp>
        <p:nvSpPr>
          <p:cNvPr id="3" name="Content Placeholder 2">
            <a:extLst>
              <a:ext uri="{FF2B5EF4-FFF2-40B4-BE49-F238E27FC236}">
                <a16:creationId xmlns:a16="http://schemas.microsoft.com/office/drawing/2014/main" id="{475C7E6E-9A41-4C40-9F10-451C70AA1F0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BC67E8B-758C-406F-9BE7-E8641CF9F13F}"/>
              </a:ext>
            </a:extLst>
          </p:cNvPr>
          <p:cNvPicPr>
            <a:picLocks noChangeAspect="1"/>
          </p:cNvPicPr>
          <p:nvPr/>
        </p:nvPicPr>
        <p:blipFill>
          <a:blip r:embed="rId2"/>
          <a:stretch>
            <a:fillRect/>
          </a:stretch>
        </p:blipFill>
        <p:spPr>
          <a:xfrm>
            <a:off x="838200" y="1825625"/>
            <a:ext cx="6755636" cy="4351338"/>
          </a:xfrm>
          <a:prstGeom prst="rect">
            <a:avLst/>
          </a:prstGeom>
        </p:spPr>
      </p:pic>
    </p:spTree>
    <p:extLst>
      <p:ext uri="{BB962C8B-B14F-4D97-AF65-F5344CB8AC3E}">
        <p14:creationId xmlns:p14="http://schemas.microsoft.com/office/powerpoint/2010/main" val="553416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F48B-B3FF-40EE-AF67-A0D6643A8C01}"/>
              </a:ext>
            </a:extLst>
          </p:cNvPr>
          <p:cNvSpPr>
            <a:spLocks noGrp="1"/>
          </p:cNvSpPr>
          <p:nvPr>
            <p:ph type="title"/>
          </p:nvPr>
        </p:nvSpPr>
        <p:spPr/>
        <p:txBody>
          <a:bodyPr/>
          <a:lstStyle/>
          <a:p>
            <a:r>
              <a:rPr lang="en-IN" dirty="0"/>
              <a:t>OAuth 2.0 Flow/ Implicit Grant Type</a:t>
            </a:r>
          </a:p>
        </p:txBody>
      </p:sp>
      <p:sp>
        <p:nvSpPr>
          <p:cNvPr id="3" name="Content Placeholder 2">
            <a:extLst>
              <a:ext uri="{FF2B5EF4-FFF2-40B4-BE49-F238E27FC236}">
                <a16:creationId xmlns:a16="http://schemas.microsoft.com/office/drawing/2014/main" id="{EF4C7ED6-92D8-4A6B-A272-8DD660A008DD}"/>
              </a:ext>
            </a:extLst>
          </p:cNvPr>
          <p:cNvSpPr>
            <a:spLocks noGrp="1"/>
          </p:cNvSpPr>
          <p:nvPr>
            <p:ph idx="1"/>
          </p:nvPr>
        </p:nvSpPr>
        <p:spPr/>
        <p:txBody>
          <a:bodyPr>
            <a:normAutofit/>
          </a:bodyPr>
          <a:lstStyle/>
          <a:p>
            <a:r>
              <a:rPr lang="en-US" sz="2000" dirty="0"/>
              <a:t>The Implicit flow was a simplified OAuth flow previously recommended for native apps and JavaScript apps where the access token was returned immediately without an extra authorization code exchange step.</a:t>
            </a:r>
            <a:endParaRPr lang="en-IN" sz="2000" dirty="0"/>
          </a:p>
        </p:txBody>
      </p:sp>
      <p:pic>
        <p:nvPicPr>
          <p:cNvPr id="4" name="Picture 3">
            <a:extLst>
              <a:ext uri="{FF2B5EF4-FFF2-40B4-BE49-F238E27FC236}">
                <a16:creationId xmlns:a16="http://schemas.microsoft.com/office/drawing/2014/main" id="{A7F479DD-896A-4E0C-943F-11C51A2FE962}"/>
              </a:ext>
            </a:extLst>
          </p:cNvPr>
          <p:cNvPicPr>
            <a:picLocks noChangeAspect="1"/>
          </p:cNvPicPr>
          <p:nvPr/>
        </p:nvPicPr>
        <p:blipFill>
          <a:blip r:embed="rId2"/>
          <a:stretch>
            <a:fillRect/>
          </a:stretch>
        </p:blipFill>
        <p:spPr>
          <a:xfrm>
            <a:off x="970230" y="2711497"/>
            <a:ext cx="5125770" cy="3465466"/>
          </a:xfrm>
          <a:prstGeom prst="rect">
            <a:avLst/>
          </a:prstGeom>
        </p:spPr>
      </p:pic>
      <p:pic>
        <p:nvPicPr>
          <p:cNvPr id="5" name="Picture 4">
            <a:extLst>
              <a:ext uri="{FF2B5EF4-FFF2-40B4-BE49-F238E27FC236}">
                <a16:creationId xmlns:a16="http://schemas.microsoft.com/office/drawing/2014/main" id="{B8836C63-D041-487B-B9C5-0907ABB31FA8}"/>
              </a:ext>
            </a:extLst>
          </p:cNvPr>
          <p:cNvPicPr>
            <a:picLocks noChangeAspect="1"/>
          </p:cNvPicPr>
          <p:nvPr/>
        </p:nvPicPr>
        <p:blipFill>
          <a:blip r:embed="rId3"/>
          <a:stretch>
            <a:fillRect/>
          </a:stretch>
        </p:blipFill>
        <p:spPr>
          <a:xfrm>
            <a:off x="6096000" y="2711497"/>
            <a:ext cx="5163714" cy="3267885"/>
          </a:xfrm>
          <a:prstGeom prst="rect">
            <a:avLst/>
          </a:prstGeom>
        </p:spPr>
      </p:pic>
    </p:spTree>
    <p:extLst>
      <p:ext uri="{BB962C8B-B14F-4D97-AF65-F5344CB8AC3E}">
        <p14:creationId xmlns:p14="http://schemas.microsoft.com/office/powerpoint/2010/main" val="14673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7526-6AD4-4D51-9CCA-8BB29B0EC3E4}"/>
              </a:ext>
            </a:extLst>
          </p:cNvPr>
          <p:cNvSpPr>
            <a:spLocks noGrp="1"/>
          </p:cNvSpPr>
          <p:nvPr>
            <p:ph type="title"/>
          </p:nvPr>
        </p:nvSpPr>
        <p:spPr/>
        <p:txBody>
          <a:bodyPr/>
          <a:lstStyle/>
          <a:p>
            <a:r>
              <a:rPr lang="en-IN" dirty="0"/>
              <a:t>SecurityFilterChain</a:t>
            </a:r>
          </a:p>
        </p:txBody>
      </p:sp>
      <p:sp>
        <p:nvSpPr>
          <p:cNvPr id="3" name="Content Placeholder 2">
            <a:extLst>
              <a:ext uri="{FF2B5EF4-FFF2-40B4-BE49-F238E27FC236}">
                <a16:creationId xmlns:a16="http://schemas.microsoft.com/office/drawing/2014/main" id="{A281555E-0C20-4EB9-B2D4-CF44791DCFF6}"/>
              </a:ext>
            </a:extLst>
          </p:cNvPr>
          <p:cNvSpPr>
            <a:spLocks noGrp="1"/>
          </p:cNvSpPr>
          <p:nvPr>
            <p:ph idx="1"/>
          </p:nvPr>
        </p:nvSpPr>
        <p:spPr/>
        <p:txBody>
          <a:bodyPr/>
          <a:lstStyle/>
          <a:p>
            <a:r>
              <a:rPr lang="en-US" dirty="0"/>
              <a:t>SecurityFilterChain is used by FilterChainProxy to determine which Spring Security Filters should be invoked for this request.</a:t>
            </a:r>
            <a:endParaRPr lang="en-IN" dirty="0"/>
          </a:p>
        </p:txBody>
      </p:sp>
      <p:pic>
        <p:nvPicPr>
          <p:cNvPr id="4" name="Picture 3">
            <a:extLst>
              <a:ext uri="{FF2B5EF4-FFF2-40B4-BE49-F238E27FC236}">
                <a16:creationId xmlns:a16="http://schemas.microsoft.com/office/drawing/2014/main" id="{46F85B09-931C-4161-B89E-AC687D251070}"/>
              </a:ext>
            </a:extLst>
          </p:cNvPr>
          <p:cNvPicPr>
            <a:picLocks noChangeAspect="1"/>
          </p:cNvPicPr>
          <p:nvPr/>
        </p:nvPicPr>
        <p:blipFill>
          <a:blip r:embed="rId2"/>
          <a:stretch>
            <a:fillRect/>
          </a:stretch>
        </p:blipFill>
        <p:spPr>
          <a:xfrm>
            <a:off x="1033081" y="2687853"/>
            <a:ext cx="5062919" cy="3624047"/>
          </a:xfrm>
          <a:prstGeom prst="rect">
            <a:avLst/>
          </a:prstGeom>
        </p:spPr>
      </p:pic>
    </p:spTree>
    <p:extLst>
      <p:ext uri="{BB962C8B-B14F-4D97-AF65-F5344CB8AC3E}">
        <p14:creationId xmlns:p14="http://schemas.microsoft.com/office/powerpoint/2010/main" val="2085682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F20B-64A4-414B-9F9B-665B72F17150}"/>
              </a:ext>
            </a:extLst>
          </p:cNvPr>
          <p:cNvSpPr>
            <a:spLocks noGrp="1"/>
          </p:cNvSpPr>
          <p:nvPr>
            <p:ph type="title"/>
          </p:nvPr>
        </p:nvSpPr>
        <p:spPr/>
        <p:txBody>
          <a:bodyPr/>
          <a:lstStyle/>
          <a:p>
            <a:r>
              <a:rPr lang="en-IN" dirty="0"/>
              <a:t>OAuth 2.0 Flow/ Resource owner password credentials grant</a:t>
            </a:r>
          </a:p>
        </p:txBody>
      </p:sp>
      <p:sp>
        <p:nvSpPr>
          <p:cNvPr id="3" name="Content Placeholder 2">
            <a:extLst>
              <a:ext uri="{FF2B5EF4-FFF2-40B4-BE49-F238E27FC236}">
                <a16:creationId xmlns:a16="http://schemas.microsoft.com/office/drawing/2014/main" id="{22DF3761-031F-4332-992D-40FD4FCC53B4}"/>
              </a:ext>
            </a:extLst>
          </p:cNvPr>
          <p:cNvSpPr>
            <a:spLocks noGrp="1"/>
          </p:cNvSpPr>
          <p:nvPr>
            <p:ph idx="1"/>
          </p:nvPr>
        </p:nvSpPr>
        <p:spPr>
          <a:xfrm>
            <a:off x="7324078" y="1825625"/>
            <a:ext cx="4029721" cy="4351338"/>
          </a:xfrm>
        </p:spPr>
        <p:txBody>
          <a:bodyPr/>
          <a:lstStyle/>
          <a:p>
            <a:r>
              <a:rPr lang="en-IN" dirty="0"/>
              <a:t>Use cases</a:t>
            </a:r>
          </a:p>
          <a:p>
            <a:pPr lvl="1"/>
            <a:r>
              <a:rPr lang="en-IN" dirty="0"/>
              <a:t>Strong trust between Resource owner and client</a:t>
            </a:r>
          </a:p>
          <a:p>
            <a:pPr lvl="1"/>
            <a:r>
              <a:rPr lang="en-IN" dirty="0"/>
              <a:t>Client is supposed to store the credentials</a:t>
            </a:r>
          </a:p>
        </p:txBody>
      </p:sp>
      <p:pic>
        <p:nvPicPr>
          <p:cNvPr id="4" name="Picture 3">
            <a:extLst>
              <a:ext uri="{FF2B5EF4-FFF2-40B4-BE49-F238E27FC236}">
                <a16:creationId xmlns:a16="http://schemas.microsoft.com/office/drawing/2014/main" id="{9EE78957-B9F1-45E5-B878-EB2F83AE529C}"/>
              </a:ext>
            </a:extLst>
          </p:cNvPr>
          <p:cNvPicPr>
            <a:picLocks noChangeAspect="1"/>
          </p:cNvPicPr>
          <p:nvPr/>
        </p:nvPicPr>
        <p:blipFill>
          <a:blip r:embed="rId2"/>
          <a:stretch>
            <a:fillRect/>
          </a:stretch>
        </p:blipFill>
        <p:spPr>
          <a:xfrm>
            <a:off x="838201" y="1825625"/>
            <a:ext cx="6485878" cy="4475469"/>
          </a:xfrm>
          <a:prstGeom prst="rect">
            <a:avLst/>
          </a:prstGeom>
        </p:spPr>
      </p:pic>
    </p:spTree>
    <p:extLst>
      <p:ext uri="{BB962C8B-B14F-4D97-AF65-F5344CB8AC3E}">
        <p14:creationId xmlns:p14="http://schemas.microsoft.com/office/powerpoint/2010/main" val="2431857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041F-1DD2-4F78-AA3B-A8EBF0728822}"/>
              </a:ext>
            </a:extLst>
          </p:cNvPr>
          <p:cNvSpPr>
            <a:spLocks noGrp="1"/>
          </p:cNvSpPr>
          <p:nvPr>
            <p:ph type="title"/>
          </p:nvPr>
        </p:nvSpPr>
        <p:spPr/>
        <p:txBody>
          <a:bodyPr/>
          <a:lstStyle/>
          <a:p>
            <a:r>
              <a:rPr lang="en-IN" dirty="0"/>
              <a:t>Spring Boot OAuth Example</a:t>
            </a:r>
          </a:p>
        </p:txBody>
      </p:sp>
      <p:sp>
        <p:nvSpPr>
          <p:cNvPr id="3" name="Content Placeholder 2">
            <a:extLst>
              <a:ext uri="{FF2B5EF4-FFF2-40B4-BE49-F238E27FC236}">
                <a16:creationId xmlns:a16="http://schemas.microsoft.com/office/drawing/2014/main" id="{D57162BC-E6B7-46C9-BD0B-B84A73D5C6AF}"/>
              </a:ext>
            </a:extLst>
          </p:cNvPr>
          <p:cNvSpPr>
            <a:spLocks noGrp="1"/>
          </p:cNvSpPr>
          <p:nvPr>
            <p:ph idx="1"/>
          </p:nvPr>
        </p:nvSpPr>
        <p:spPr/>
        <p:txBody>
          <a:bodyPr/>
          <a:lstStyle/>
          <a:p>
            <a:r>
              <a:rPr lang="en-IN" dirty="0"/>
              <a:t>Dependencies</a:t>
            </a:r>
          </a:p>
          <a:p>
            <a:endParaRPr lang="en-IN" dirty="0"/>
          </a:p>
          <a:p>
            <a:endParaRPr lang="en-IN" dirty="0"/>
          </a:p>
          <a:p>
            <a:endParaRPr lang="en-IN" dirty="0"/>
          </a:p>
          <a:p>
            <a:r>
              <a:rPr lang="en-IN" sz="2400" dirty="0"/>
              <a:t>Register with </a:t>
            </a:r>
            <a:r>
              <a:rPr lang="en-IN" sz="2400" dirty="0" err="1"/>
              <a:t>Github</a:t>
            </a:r>
            <a:r>
              <a:rPr lang="en-IN" sz="2400" dirty="0"/>
              <a:t> Authorization Server </a:t>
            </a:r>
          </a:p>
        </p:txBody>
      </p:sp>
      <p:pic>
        <p:nvPicPr>
          <p:cNvPr id="4" name="Picture 3">
            <a:extLst>
              <a:ext uri="{FF2B5EF4-FFF2-40B4-BE49-F238E27FC236}">
                <a16:creationId xmlns:a16="http://schemas.microsoft.com/office/drawing/2014/main" id="{633FD080-F340-492A-9EA9-B99252E4AA6B}"/>
              </a:ext>
            </a:extLst>
          </p:cNvPr>
          <p:cNvPicPr>
            <a:picLocks noChangeAspect="1"/>
          </p:cNvPicPr>
          <p:nvPr/>
        </p:nvPicPr>
        <p:blipFill>
          <a:blip r:embed="rId2"/>
          <a:stretch>
            <a:fillRect/>
          </a:stretch>
        </p:blipFill>
        <p:spPr>
          <a:xfrm>
            <a:off x="989121" y="2331969"/>
            <a:ext cx="4404742" cy="1249788"/>
          </a:xfrm>
          <a:prstGeom prst="rect">
            <a:avLst/>
          </a:prstGeom>
        </p:spPr>
      </p:pic>
      <p:grpSp>
        <p:nvGrpSpPr>
          <p:cNvPr id="8" name="Group 7">
            <a:extLst>
              <a:ext uri="{FF2B5EF4-FFF2-40B4-BE49-F238E27FC236}">
                <a16:creationId xmlns:a16="http://schemas.microsoft.com/office/drawing/2014/main" id="{8D7408D3-F3A3-493A-A981-219B8D9FF3EE}"/>
              </a:ext>
            </a:extLst>
          </p:cNvPr>
          <p:cNvGrpSpPr/>
          <p:nvPr/>
        </p:nvGrpSpPr>
        <p:grpSpPr>
          <a:xfrm>
            <a:off x="1096847" y="4340579"/>
            <a:ext cx="4999153" cy="1961303"/>
            <a:chOff x="1439150" y="4531572"/>
            <a:chExt cx="4999153" cy="1961303"/>
          </a:xfrm>
        </p:grpSpPr>
        <p:pic>
          <p:nvPicPr>
            <p:cNvPr id="5" name="Picture 4">
              <a:extLst>
                <a:ext uri="{FF2B5EF4-FFF2-40B4-BE49-F238E27FC236}">
                  <a16:creationId xmlns:a16="http://schemas.microsoft.com/office/drawing/2014/main" id="{2A223C9B-70A7-4250-974F-D5955A87D15E}"/>
                </a:ext>
              </a:extLst>
            </p:cNvPr>
            <p:cNvPicPr>
              <a:picLocks noChangeAspect="1"/>
            </p:cNvPicPr>
            <p:nvPr/>
          </p:nvPicPr>
          <p:blipFill>
            <a:blip r:embed="rId3"/>
            <a:stretch>
              <a:fillRect/>
            </a:stretch>
          </p:blipFill>
          <p:spPr>
            <a:xfrm>
              <a:off x="1439150" y="4531572"/>
              <a:ext cx="4999153" cy="1516511"/>
            </a:xfrm>
            <a:prstGeom prst="rect">
              <a:avLst/>
            </a:prstGeom>
          </p:spPr>
        </p:pic>
        <p:pic>
          <p:nvPicPr>
            <p:cNvPr id="6" name="Picture 5">
              <a:extLst>
                <a:ext uri="{FF2B5EF4-FFF2-40B4-BE49-F238E27FC236}">
                  <a16:creationId xmlns:a16="http://schemas.microsoft.com/office/drawing/2014/main" id="{4D0E8CD6-C17C-46F0-8A40-A90FD669C1D0}"/>
                </a:ext>
              </a:extLst>
            </p:cNvPr>
            <p:cNvPicPr>
              <a:picLocks noChangeAspect="1"/>
            </p:cNvPicPr>
            <p:nvPr/>
          </p:nvPicPr>
          <p:blipFill>
            <a:blip r:embed="rId4"/>
            <a:stretch>
              <a:fillRect/>
            </a:stretch>
          </p:blipFill>
          <p:spPr>
            <a:xfrm>
              <a:off x="1439150" y="4758276"/>
              <a:ext cx="4999153" cy="1734599"/>
            </a:xfrm>
            <a:prstGeom prst="rect">
              <a:avLst/>
            </a:prstGeom>
          </p:spPr>
        </p:pic>
      </p:grpSp>
      <p:pic>
        <p:nvPicPr>
          <p:cNvPr id="7" name="Picture 6">
            <a:extLst>
              <a:ext uri="{FF2B5EF4-FFF2-40B4-BE49-F238E27FC236}">
                <a16:creationId xmlns:a16="http://schemas.microsoft.com/office/drawing/2014/main" id="{481DB354-BD6E-4013-8889-94F22FA0DB32}"/>
              </a:ext>
            </a:extLst>
          </p:cNvPr>
          <p:cNvPicPr>
            <a:picLocks noChangeAspect="1"/>
          </p:cNvPicPr>
          <p:nvPr/>
        </p:nvPicPr>
        <p:blipFill>
          <a:blip r:embed="rId5"/>
          <a:stretch>
            <a:fillRect/>
          </a:stretch>
        </p:blipFill>
        <p:spPr>
          <a:xfrm>
            <a:off x="6436850" y="1933986"/>
            <a:ext cx="5431271" cy="2406593"/>
          </a:xfrm>
          <a:prstGeom prst="rect">
            <a:avLst/>
          </a:prstGeom>
        </p:spPr>
      </p:pic>
    </p:spTree>
    <p:extLst>
      <p:ext uri="{BB962C8B-B14F-4D97-AF65-F5344CB8AC3E}">
        <p14:creationId xmlns:p14="http://schemas.microsoft.com/office/powerpoint/2010/main" val="810587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CE9E-B475-4DC6-8120-CD716E8B47C8}"/>
              </a:ext>
            </a:extLst>
          </p:cNvPr>
          <p:cNvSpPr>
            <a:spLocks noGrp="1"/>
          </p:cNvSpPr>
          <p:nvPr>
            <p:ph type="title"/>
          </p:nvPr>
        </p:nvSpPr>
        <p:spPr/>
        <p:txBody>
          <a:bodyPr/>
          <a:lstStyle/>
          <a:p>
            <a:r>
              <a:rPr lang="en-IN" dirty="0"/>
              <a:t>Spring Boot </a:t>
            </a:r>
            <a:r>
              <a:rPr lang="en-IN" dirty="0" err="1"/>
              <a:t>Oauth</a:t>
            </a:r>
            <a:r>
              <a:rPr lang="en-IN" dirty="0"/>
              <a:t> Example</a:t>
            </a:r>
          </a:p>
        </p:txBody>
      </p:sp>
      <p:sp>
        <p:nvSpPr>
          <p:cNvPr id="3" name="Content Placeholder 2">
            <a:extLst>
              <a:ext uri="{FF2B5EF4-FFF2-40B4-BE49-F238E27FC236}">
                <a16:creationId xmlns:a16="http://schemas.microsoft.com/office/drawing/2014/main" id="{76E593FD-5E71-42CF-9F5A-2753DDE64B76}"/>
              </a:ext>
            </a:extLst>
          </p:cNvPr>
          <p:cNvSpPr>
            <a:spLocks noGrp="1"/>
          </p:cNvSpPr>
          <p:nvPr>
            <p:ph idx="1"/>
          </p:nvPr>
        </p:nvSpPr>
        <p:spPr>
          <a:xfrm>
            <a:off x="838200" y="1825625"/>
            <a:ext cx="4319726" cy="509202"/>
          </a:xfrm>
        </p:spPr>
        <p:txBody>
          <a:bodyPr>
            <a:normAutofit fontScale="92500"/>
          </a:bodyPr>
          <a:lstStyle/>
          <a:p>
            <a:r>
              <a:rPr lang="en-IN" dirty="0"/>
              <a:t>GitHub Authorization Server</a:t>
            </a:r>
          </a:p>
        </p:txBody>
      </p:sp>
      <p:pic>
        <p:nvPicPr>
          <p:cNvPr id="4" name="Picture 3">
            <a:extLst>
              <a:ext uri="{FF2B5EF4-FFF2-40B4-BE49-F238E27FC236}">
                <a16:creationId xmlns:a16="http://schemas.microsoft.com/office/drawing/2014/main" id="{E71ABB98-73D3-4D28-94D8-6874987E1A84}"/>
              </a:ext>
            </a:extLst>
          </p:cNvPr>
          <p:cNvPicPr>
            <a:picLocks noChangeAspect="1"/>
          </p:cNvPicPr>
          <p:nvPr/>
        </p:nvPicPr>
        <p:blipFill>
          <a:blip r:embed="rId2"/>
          <a:stretch>
            <a:fillRect/>
          </a:stretch>
        </p:blipFill>
        <p:spPr>
          <a:xfrm>
            <a:off x="1209549" y="2462831"/>
            <a:ext cx="2341519" cy="3600286"/>
          </a:xfrm>
          <a:prstGeom prst="rect">
            <a:avLst/>
          </a:prstGeom>
        </p:spPr>
      </p:pic>
      <p:pic>
        <p:nvPicPr>
          <p:cNvPr id="5" name="Picture 4">
            <a:extLst>
              <a:ext uri="{FF2B5EF4-FFF2-40B4-BE49-F238E27FC236}">
                <a16:creationId xmlns:a16="http://schemas.microsoft.com/office/drawing/2014/main" id="{6ABB1D34-8BD4-4FD3-8AC0-80E14F27392D}"/>
              </a:ext>
            </a:extLst>
          </p:cNvPr>
          <p:cNvPicPr>
            <a:picLocks noChangeAspect="1"/>
          </p:cNvPicPr>
          <p:nvPr/>
        </p:nvPicPr>
        <p:blipFill>
          <a:blip r:embed="rId3"/>
          <a:stretch>
            <a:fillRect/>
          </a:stretch>
        </p:blipFill>
        <p:spPr>
          <a:xfrm>
            <a:off x="4528814" y="3227894"/>
            <a:ext cx="3842829" cy="1727395"/>
          </a:xfrm>
          <a:prstGeom prst="rect">
            <a:avLst/>
          </a:prstGeom>
        </p:spPr>
      </p:pic>
      <p:sp>
        <p:nvSpPr>
          <p:cNvPr id="6" name="Arrow: Right 5">
            <a:extLst>
              <a:ext uri="{FF2B5EF4-FFF2-40B4-BE49-F238E27FC236}">
                <a16:creationId xmlns:a16="http://schemas.microsoft.com/office/drawing/2014/main" id="{6291D500-A03F-45FF-AB80-987A511D9C93}"/>
              </a:ext>
            </a:extLst>
          </p:cNvPr>
          <p:cNvSpPr/>
          <p:nvPr/>
        </p:nvSpPr>
        <p:spPr>
          <a:xfrm>
            <a:off x="3746377" y="3701988"/>
            <a:ext cx="603681" cy="328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83A5F1D4-3E70-4ED1-B794-781E93002A4D}"/>
              </a:ext>
            </a:extLst>
          </p:cNvPr>
          <p:cNvPicPr>
            <a:picLocks noChangeAspect="1"/>
          </p:cNvPicPr>
          <p:nvPr/>
        </p:nvPicPr>
        <p:blipFill>
          <a:blip r:embed="rId4"/>
          <a:stretch>
            <a:fillRect/>
          </a:stretch>
        </p:blipFill>
        <p:spPr>
          <a:xfrm>
            <a:off x="8550399" y="2635436"/>
            <a:ext cx="3009172" cy="968898"/>
          </a:xfrm>
          <a:prstGeom prst="rect">
            <a:avLst/>
          </a:prstGeom>
        </p:spPr>
      </p:pic>
      <p:sp>
        <p:nvSpPr>
          <p:cNvPr id="8" name="Content Placeholder 2">
            <a:extLst>
              <a:ext uri="{FF2B5EF4-FFF2-40B4-BE49-F238E27FC236}">
                <a16:creationId xmlns:a16="http://schemas.microsoft.com/office/drawing/2014/main" id="{21D63D30-4547-4D42-A84E-D40645ED06E5}"/>
              </a:ext>
            </a:extLst>
          </p:cNvPr>
          <p:cNvSpPr txBox="1">
            <a:spLocks/>
          </p:cNvSpPr>
          <p:nvPr/>
        </p:nvSpPr>
        <p:spPr>
          <a:xfrm>
            <a:off x="8371643" y="1953629"/>
            <a:ext cx="2746898" cy="5092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Resource Server</a:t>
            </a:r>
          </a:p>
        </p:txBody>
      </p:sp>
      <p:pic>
        <p:nvPicPr>
          <p:cNvPr id="9" name="Picture 8">
            <a:extLst>
              <a:ext uri="{FF2B5EF4-FFF2-40B4-BE49-F238E27FC236}">
                <a16:creationId xmlns:a16="http://schemas.microsoft.com/office/drawing/2014/main" id="{2F9E9C38-9C0E-4D26-A8A9-E13DF5C4E9E9}"/>
              </a:ext>
            </a:extLst>
          </p:cNvPr>
          <p:cNvPicPr>
            <a:picLocks noChangeAspect="1"/>
          </p:cNvPicPr>
          <p:nvPr/>
        </p:nvPicPr>
        <p:blipFill>
          <a:blip r:embed="rId5"/>
          <a:stretch>
            <a:fillRect/>
          </a:stretch>
        </p:blipFill>
        <p:spPr>
          <a:xfrm>
            <a:off x="8550398" y="3946716"/>
            <a:ext cx="3087711" cy="740694"/>
          </a:xfrm>
          <a:prstGeom prst="rect">
            <a:avLst/>
          </a:prstGeom>
        </p:spPr>
      </p:pic>
    </p:spTree>
    <p:extLst>
      <p:ext uri="{BB962C8B-B14F-4D97-AF65-F5344CB8AC3E}">
        <p14:creationId xmlns:p14="http://schemas.microsoft.com/office/powerpoint/2010/main" val="3615473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4540-3A04-42D5-8243-6BC1DCFA0CF4}"/>
              </a:ext>
            </a:extLst>
          </p:cNvPr>
          <p:cNvSpPr>
            <a:spLocks noGrp="1"/>
          </p:cNvSpPr>
          <p:nvPr>
            <p:ph type="title"/>
          </p:nvPr>
        </p:nvSpPr>
        <p:spPr/>
        <p:txBody>
          <a:bodyPr/>
          <a:lstStyle/>
          <a:p>
            <a:r>
              <a:rPr lang="en-IN" dirty="0"/>
              <a:t>SecurityContextHolder</a:t>
            </a:r>
          </a:p>
        </p:txBody>
      </p:sp>
      <p:sp>
        <p:nvSpPr>
          <p:cNvPr id="3" name="Content Placeholder 2">
            <a:extLst>
              <a:ext uri="{FF2B5EF4-FFF2-40B4-BE49-F238E27FC236}">
                <a16:creationId xmlns:a16="http://schemas.microsoft.com/office/drawing/2014/main" id="{80A72E9B-AC22-4112-AF65-66CCFE359978}"/>
              </a:ext>
            </a:extLst>
          </p:cNvPr>
          <p:cNvSpPr>
            <a:spLocks noGrp="1"/>
          </p:cNvSpPr>
          <p:nvPr>
            <p:ph idx="1"/>
          </p:nvPr>
        </p:nvSpPr>
        <p:spPr/>
        <p:txBody>
          <a:bodyPr/>
          <a:lstStyle/>
          <a:p>
            <a:r>
              <a:rPr lang="en-US" dirty="0"/>
              <a:t>The SecurityContextHolder is where Spring Security stores the details of who is authenticated.</a:t>
            </a:r>
            <a:endParaRPr lang="en-IN" dirty="0"/>
          </a:p>
        </p:txBody>
      </p:sp>
      <p:pic>
        <p:nvPicPr>
          <p:cNvPr id="4" name="Picture 3">
            <a:extLst>
              <a:ext uri="{FF2B5EF4-FFF2-40B4-BE49-F238E27FC236}">
                <a16:creationId xmlns:a16="http://schemas.microsoft.com/office/drawing/2014/main" id="{A01DFEF9-C8D3-4BF0-8171-6B61226E1A47}"/>
              </a:ext>
            </a:extLst>
          </p:cNvPr>
          <p:cNvPicPr>
            <a:picLocks noChangeAspect="1"/>
          </p:cNvPicPr>
          <p:nvPr/>
        </p:nvPicPr>
        <p:blipFill>
          <a:blip r:embed="rId2"/>
          <a:stretch>
            <a:fillRect/>
          </a:stretch>
        </p:blipFill>
        <p:spPr>
          <a:xfrm>
            <a:off x="1009081" y="2662706"/>
            <a:ext cx="4610500" cy="1806097"/>
          </a:xfrm>
          <a:prstGeom prst="rect">
            <a:avLst/>
          </a:prstGeom>
        </p:spPr>
      </p:pic>
      <p:pic>
        <p:nvPicPr>
          <p:cNvPr id="5" name="Picture 4">
            <a:extLst>
              <a:ext uri="{FF2B5EF4-FFF2-40B4-BE49-F238E27FC236}">
                <a16:creationId xmlns:a16="http://schemas.microsoft.com/office/drawing/2014/main" id="{87D8DF6E-91C8-439B-BCF0-9DEE3A45C270}"/>
              </a:ext>
            </a:extLst>
          </p:cNvPr>
          <p:cNvPicPr>
            <a:picLocks noChangeAspect="1"/>
          </p:cNvPicPr>
          <p:nvPr/>
        </p:nvPicPr>
        <p:blipFill>
          <a:blip r:embed="rId3"/>
          <a:stretch>
            <a:fillRect/>
          </a:stretch>
        </p:blipFill>
        <p:spPr>
          <a:xfrm>
            <a:off x="1003162" y="4540137"/>
            <a:ext cx="6004786" cy="1407902"/>
          </a:xfrm>
          <a:prstGeom prst="rect">
            <a:avLst/>
          </a:prstGeom>
        </p:spPr>
      </p:pic>
      <p:sp>
        <p:nvSpPr>
          <p:cNvPr id="6" name="TextBox 5">
            <a:extLst>
              <a:ext uri="{FF2B5EF4-FFF2-40B4-BE49-F238E27FC236}">
                <a16:creationId xmlns:a16="http://schemas.microsoft.com/office/drawing/2014/main" id="{EC4B7A0A-7811-4E78-80C8-1A2A718416BD}"/>
              </a:ext>
            </a:extLst>
          </p:cNvPr>
          <p:cNvSpPr txBox="1"/>
          <p:nvPr/>
        </p:nvSpPr>
        <p:spPr>
          <a:xfrm>
            <a:off x="7084381" y="2831977"/>
            <a:ext cx="4758432" cy="3416320"/>
          </a:xfrm>
          <a:prstGeom prst="rect">
            <a:avLst/>
          </a:prstGeom>
          <a:noFill/>
        </p:spPr>
        <p:txBody>
          <a:bodyPr wrap="square" rtlCol="0">
            <a:spAutoFit/>
          </a:bodyPr>
          <a:lstStyle/>
          <a:p>
            <a:r>
              <a:rPr lang="en-US" dirty="0"/>
              <a:t>① Create an empty SecurityContext</a:t>
            </a:r>
          </a:p>
          <a:p>
            <a:endParaRPr lang="en-US" dirty="0"/>
          </a:p>
          <a:p>
            <a:r>
              <a:rPr lang="en-US" dirty="0"/>
              <a:t>② Create a new Authentication object. </a:t>
            </a:r>
          </a:p>
          <a:p>
            <a:r>
              <a:rPr lang="en-US" dirty="0"/>
              <a:t>Spring Security does not care what type of Authentication implementation is set on the SecurityContext. </a:t>
            </a:r>
          </a:p>
          <a:p>
            <a:endParaRPr lang="en-US" dirty="0"/>
          </a:p>
          <a:p>
            <a:r>
              <a:rPr lang="en-US" dirty="0"/>
              <a:t>③ Finally, we set the SecurityContext on the SecurityContextHolder. </a:t>
            </a:r>
          </a:p>
          <a:p>
            <a:endParaRPr lang="en-US" dirty="0"/>
          </a:p>
          <a:p>
            <a:r>
              <a:rPr lang="en-US" dirty="0"/>
              <a:t>Spring Security will use this information for authorization.</a:t>
            </a:r>
            <a:endParaRPr lang="en-IN" dirty="0"/>
          </a:p>
        </p:txBody>
      </p:sp>
    </p:spTree>
    <p:extLst>
      <p:ext uri="{BB962C8B-B14F-4D97-AF65-F5344CB8AC3E}">
        <p14:creationId xmlns:p14="http://schemas.microsoft.com/office/powerpoint/2010/main" val="542913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5961-3CF4-40B5-8D83-2714CDB4C8C7}"/>
              </a:ext>
            </a:extLst>
          </p:cNvPr>
          <p:cNvSpPr>
            <a:spLocks noGrp="1"/>
          </p:cNvSpPr>
          <p:nvPr>
            <p:ph type="title"/>
          </p:nvPr>
        </p:nvSpPr>
        <p:spPr/>
        <p:txBody>
          <a:bodyPr/>
          <a:lstStyle/>
          <a:p>
            <a:r>
              <a:rPr lang="en-IN" dirty="0"/>
              <a:t>SecurityContextHolder</a:t>
            </a:r>
          </a:p>
        </p:txBody>
      </p:sp>
      <p:sp>
        <p:nvSpPr>
          <p:cNvPr id="3" name="Content Placeholder 2">
            <a:extLst>
              <a:ext uri="{FF2B5EF4-FFF2-40B4-BE49-F238E27FC236}">
                <a16:creationId xmlns:a16="http://schemas.microsoft.com/office/drawing/2014/main" id="{AF3A1ED8-613F-49DB-877B-C86215621821}"/>
              </a:ext>
            </a:extLst>
          </p:cNvPr>
          <p:cNvSpPr>
            <a:spLocks noGrp="1"/>
          </p:cNvSpPr>
          <p:nvPr>
            <p:ph idx="1"/>
          </p:nvPr>
        </p:nvSpPr>
        <p:spPr/>
        <p:txBody>
          <a:bodyPr/>
          <a:lstStyle/>
          <a:p>
            <a:r>
              <a:rPr lang="en-IN" dirty="0"/>
              <a:t>Access Currently Authenticated User</a:t>
            </a:r>
          </a:p>
        </p:txBody>
      </p:sp>
      <p:pic>
        <p:nvPicPr>
          <p:cNvPr id="5" name="Picture 4">
            <a:extLst>
              <a:ext uri="{FF2B5EF4-FFF2-40B4-BE49-F238E27FC236}">
                <a16:creationId xmlns:a16="http://schemas.microsoft.com/office/drawing/2014/main" id="{65F306DC-DEFB-4CDA-B8CE-3055B3192D2E}"/>
              </a:ext>
            </a:extLst>
          </p:cNvPr>
          <p:cNvPicPr>
            <a:picLocks noChangeAspect="1"/>
          </p:cNvPicPr>
          <p:nvPr/>
        </p:nvPicPr>
        <p:blipFill>
          <a:blip r:embed="rId2"/>
          <a:stretch>
            <a:fillRect/>
          </a:stretch>
        </p:blipFill>
        <p:spPr>
          <a:xfrm>
            <a:off x="1088660" y="2377298"/>
            <a:ext cx="8948403" cy="2514298"/>
          </a:xfrm>
          <a:prstGeom prst="rect">
            <a:avLst/>
          </a:prstGeom>
        </p:spPr>
      </p:pic>
    </p:spTree>
    <p:extLst>
      <p:ext uri="{BB962C8B-B14F-4D97-AF65-F5344CB8AC3E}">
        <p14:creationId xmlns:p14="http://schemas.microsoft.com/office/powerpoint/2010/main" val="2365515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1C52-421F-403F-8948-97425F1CB376}"/>
              </a:ext>
            </a:extLst>
          </p:cNvPr>
          <p:cNvSpPr>
            <a:spLocks noGrp="1"/>
          </p:cNvSpPr>
          <p:nvPr>
            <p:ph type="title"/>
          </p:nvPr>
        </p:nvSpPr>
        <p:spPr/>
        <p:txBody>
          <a:bodyPr>
            <a:normAutofit/>
          </a:bodyPr>
          <a:lstStyle/>
          <a:p>
            <a:r>
              <a:rPr lang="en-IN" dirty="0"/>
              <a:t>Authentication</a:t>
            </a:r>
          </a:p>
        </p:txBody>
      </p:sp>
      <p:sp>
        <p:nvSpPr>
          <p:cNvPr id="5" name="Content Placeholder 4">
            <a:extLst>
              <a:ext uri="{FF2B5EF4-FFF2-40B4-BE49-F238E27FC236}">
                <a16:creationId xmlns:a16="http://schemas.microsoft.com/office/drawing/2014/main" id="{A4915DC0-0AA1-4D39-A11A-AD0439B927B9}"/>
              </a:ext>
            </a:extLst>
          </p:cNvPr>
          <p:cNvSpPr>
            <a:spLocks noGrp="1"/>
          </p:cNvSpPr>
          <p:nvPr>
            <p:ph idx="1"/>
          </p:nvPr>
        </p:nvSpPr>
        <p:spPr/>
        <p:txBody>
          <a:bodyPr/>
          <a:lstStyle/>
          <a:p>
            <a:r>
              <a:rPr lang="en-US" dirty="0"/>
              <a:t>The Authentication serves two main purposes within Spring Security:</a:t>
            </a:r>
          </a:p>
          <a:p>
            <a:pPr lvl="1"/>
            <a:r>
              <a:rPr lang="en-US" dirty="0"/>
              <a:t>An input to </a:t>
            </a:r>
            <a:r>
              <a:rPr lang="en-US" dirty="0" err="1"/>
              <a:t>AuthenticationManager</a:t>
            </a:r>
            <a:r>
              <a:rPr lang="en-US" dirty="0"/>
              <a:t> to provide the credentials a user has provided to authenticate. </a:t>
            </a:r>
          </a:p>
          <a:p>
            <a:pPr lvl="1"/>
            <a:r>
              <a:rPr lang="en-US" dirty="0"/>
              <a:t>Represents the currently authenticated user. The current Authentication can be obtained from the SecurityContext. </a:t>
            </a:r>
            <a:endParaRPr lang="en-IN" dirty="0"/>
          </a:p>
        </p:txBody>
      </p:sp>
      <p:pic>
        <p:nvPicPr>
          <p:cNvPr id="6" name="Picture 5">
            <a:extLst>
              <a:ext uri="{FF2B5EF4-FFF2-40B4-BE49-F238E27FC236}">
                <a16:creationId xmlns:a16="http://schemas.microsoft.com/office/drawing/2014/main" id="{9675D7D6-4F14-46B1-8B3E-10B59FA0EC57}"/>
              </a:ext>
            </a:extLst>
          </p:cNvPr>
          <p:cNvPicPr>
            <a:picLocks noChangeAspect="1"/>
          </p:cNvPicPr>
          <p:nvPr/>
        </p:nvPicPr>
        <p:blipFill>
          <a:blip r:embed="rId2"/>
          <a:stretch>
            <a:fillRect/>
          </a:stretch>
        </p:blipFill>
        <p:spPr>
          <a:xfrm>
            <a:off x="2425684" y="3662669"/>
            <a:ext cx="7340632" cy="2830206"/>
          </a:xfrm>
          <a:prstGeom prst="rect">
            <a:avLst/>
          </a:prstGeom>
        </p:spPr>
      </p:pic>
    </p:spTree>
    <p:extLst>
      <p:ext uri="{BB962C8B-B14F-4D97-AF65-F5344CB8AC3E}">
        <p14:creationId xmlns:p14="http://schemas.microsoft.com/office/powerpoint/2010/main" val="255335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8EE4-B48D-4670-89BD-A531BF1E1DE4}"/>
              </a:ext>
            </a:extLst>
          </p:cNvPr>
          <p:cNvSpPr>
            <a:spLocks noGrp="1"/>
          </p:cNvSpPr>
          <p:nvPr>
            <p:ph type="title"/>
          </p:nvPr>
        </p:nvSpPr>
        <p:spPr/>
        <p:txBody>
          <a:bodyPr/>
          <a:lstStyle/>
          <a:p>
            <a:r>
              <a:rPr lang="en-IN" dirty="0"/>
              <a:t>Authentication Filter</a:t>
            </a:r>
          </a:p>
        </p:txBody>
      </p:sp>
      <p:sp>
        <p:nvSpPr>
          <p:cNvPr id="3" name="Content Placeholder 2">
            <a:extLst>
              <a:ext uri="{FF2B5EF4-FFF2-40B4-BE49-F238E27FC236}">
                <a16:creationId xmlns:a16="http://schemas.microsoft.com/office/drawing/2014/main" id="{11A61772-2312-495C-AD2F-D66E31F28C98}"/>
              </a:ext>
            </a:extLst>
          </p:cNvPr>
          <p:cNvSpPr>
            <a:spLocks noGrp="1"/>
          </p:cNvSpPr>
          <p:nvPr>
            <p:ph idx="1"/>
          </p:nvPr>
        </p:nvSpPr>
        <p:spPr>
          <a:xfrm>
            <a:off x="7812350" y="1615736"/>
            <a:ext cx="3541450" cy="4561227"/>
          </a:xfrm>
        </p:spPr>
        <p:txBody>
          <a:bodyPr>
            <a:normAutofit fontScale="92500" lnSpcReduction="20000"/>
          </a:bodyPr>
          <a:lstStyle/>
          <a:p>
            <a:r>
              <a:rPr lang="en-US" dirty="0"/>
              <a:t>Spring Security's web infrastructure is based entirely on standard servlet filters.</a:t>
            </a:r>
          </a:p>
          <a:p>
            <a:r>
              <a:rPr lang="en-US" dirty="0"/>
              <a:t>It deals in </a:t>
            </a:r>
            <a:r>
              <a:rPr lang="en-US" dirty="0" err="1"/>
              <a:t>HttpServletRequests</a:t>
            </a:r>
            <a:r>
              <a:rPr lang="en-US" dirty="0"/>
              <a:t> and </a:t>
            </a:r>
            <a:r>
              <a:rPr lang="en-US" dirty="0" err="1"/>
              <a:t>HttpServletResponses</a:t>
            </a:r>
            <a:r>
              <a:rPr lang="en-US" dirty="0"/>
              <a:t> and doesn't care whether the requests come from a browser, a web service client, an </a:t>
            </a:r>
            <a:r>
              <a:rPr lang="en-US" dirty="0" err="1"/>
              <a:t>HttpInvoker</a:t>
            </a:r>
            <a:r>
              <a:rPr lang="en-US" dirty="0"/>
              <a:t> or an AJAX application.</a:t>
            </a:r>
            <a:endParaRPr lang="en-IN" dirty="0"/>
          </a:p>
        </p:txBody>
      </p:sp>
      <p:pic>
        <p:nvPicPr>
          <p:cNvPr id="4" name="Picture 3">
            <a:extLst>
              <a:ext uri="{FF2B5EF4-FFF2-40B4-BE49-F238E27FC236}">
                <a16:creationId xmlns:a16="http://schemas.microsoft.com/office/drawing/2014/main" id="{527AF6B0-4E89-49DE-9379-79999575CB9D}"/>
              </a:ext>
            </a:extLst>
          </p:cNvPr>
          <p:cNvPicPr>
            <a:picLocks noChangeAspect="1"/>
          </p:cNvPicPr>
          <p:nvPr/>
        </p:nvPicPr>
        <p:blipFill>
          <a:blip r:embed="rId2"/>
          <a:stretch>
            <a:fillRect/>
          </a:stretch>
        </p:blipFill>
        <p:spPr>
          <a:xfrm>
            <a:off x="571869" y="1410577"/>
            <a:ext cx="7054049" cy="4665495"/>
          </a:xfrm>
          <a:prstGeom prst="rect">
            <a:avLst/>
          </a:prstGeom>
        </p:spPr>
      </p:pic>
    </p:spTree>
    <p:extLst>
      <p:ext uri="{BB962C8B-B14F-4D97-AF65-F5344CB8AC3E}">
        <p14:creationId xmlns:p14="http://schemas.microsoft.com/office/powerpoint/2010/main" val="3511071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1336</Words>
  <Application>Microsoft Office PowerPoint</Application>
  <PresentationFormat>Widescreen</PresentationFormat>
  <Paragraphs>178</Paragraphs>
  <Slides>52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Spring Security</vt:lpstr>
      <vt:lpstr>3 Key Areas of Security</vt:lpstr>
      <vt:lpstr>Spring Security Architecture</vt:lpstr>
      <vt:lpstr>DelegatingFilterProxy</vt:lpstr>
      <vt:lpstr>SecurityFilterChain</vt:lpstr>
      <vt:lpstr>SecurityContextHolder</vt:lpstr>
      <vt:lpstr>SecurityContextHolder</vt:lpstr>
      <vt:lpstr>Authentication</vt:lpstr>
      <vt:lpstr>Authentication Filter</vt:lpstr>
      <vt:lpstr>AuthenticationManager</vt:lpstr>
      <vt:lpstr>PowerPoint Presentation</vt:lpstr>
      <vt:lpstr>Form Login: Redirecting to the Log In Page</vt:lpstr>
      <vt:lpstr>Form Login: Username/password submitted</vt:lpstr>
      <vt:lpstr>Spring Security to new Spring Boot project</vt:lpstr>
      <vt:lpstr>Spring Security to new Spring Boot project</vt:lpstr>
      <vt:lpstr>Configure In-Memory Users with Roles</vt:lpstr>
      <vt:lpstr>Configure In-Memory Users with Roles</vt:lpstr>
      <vt:lpstr>JDBC authentication</vt:lpstr>
      <vt:lpstr>Running MySQL on docker</vt:lpstr>
      <vt:lpstr>JDBC authentication</vt:lpstr>
      <vt:lpstr>JDBC authentication:  Configure jdbcAuthentication with BcryptPasswordEncoder</vt:lpstr>
      <vt:lpstr>JDBC authentication</vt:lpstr>
      <vt:lpstr>Spring Method Security</vt:lpstr>
      <vt:lpstr>Spring Method Security: Configure</vt:lpstr>
      <vt:lpstr>Spring Method Security: secure</vt:lpstr>
      <vt:lpstr>JSON Web Token (JWT)</vt:lpstr>
      <vt:lpstr>JSON Web Token (JWT)</vt:lpstr>
      <vt:lpstr>JSON Web Token (JWT)</vt:lpstr>
      <vt:lpstr>JSON Web Token (JWT)</vt:lpstr>
      <vt:lpstr>JSON Web Token (JWT) : Generating JWT</vt:lpstr>
      <vt:lpstr>JSON Web Token (JWT) : Validating JWT </vt:lpstr>
      <vt:lpstr>Spring Boot JWT: dependencies</vt:lpstr>
      <vt:lpstr>Spring Boot JWT: UserDetailsService</vt:lpstr>
      <vt:lpstr>Spring Boot JWT: JwtUtilToken </vt:lpstr>
      <vt:lpstr>Spring Boot JWT: AuthenticationRequest and AuthenticationResponse</vt:lpstr>
      <vt:lpstr>Spring Boot JWT: JwtRequestFilter</vt:lpstr>
      <vt:lpstr>JWT: WebSecurityConfiguration</vt:lpstr>
      <vt:lpstr>JWT: Controller</vt:lpstr>
      <vt:lpstr>JWT: Login- Generate JWT</vt:lpstr>
      <vt:lpstr>JWT: Validate Token</vt:lpstr>
      <vt:lpstr>OAuth 2.0</vt:lpstr>
      <vt:lpstr>OAuth 2.0 Flow/ Authorization Code Grant</vt:lpstr>
      <vt:lpstr>OAuth 2.0 Flow</vt:lpstr>
      <vt:lpstr>OAuth 2.0 Flow</vt:lpstr>
      <vt:lpstr>OAuth: Get Authorization Grant</vt:lpstr>
      <vt:lpstr>OAuth: Authorization Grant</vt:lpstr>
      <vt:lpstr>Exchange Access Tokens</vt:lpstr>
      <vt:lpstr>Access Protected resources</vt:lpstr>
      <vt:lpstr>OAuth 2.0 Flow/ Implicit Grant Type</vt:lpstr>
      <vt:lpstr>OAuth 2.0 Flow/ Resource owner password credentials grant</vt:lpstr>
      <vt:lpstr>Spring Boot OAuth Example</vt:lpstr>
      <vt:lpstr>Spring Boot Oauth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Security</dc:title>
  <dc:creator>Banu Prakash</dc:creator>
  <cp:lastModifiedBy>Banu Prakash</cp:lastModifiedBy>
  <cp:revision>136</cp:revision>
  <dcterms:created xsi:type="dcterms:W3CDTF">2019-04-19T13:40:13Z</dcterms:created>
  <dcterms:modified xsi:type="dcterms:W3CDTF">2020-04-28T15:07:32Z</dcterms:modified>
</cp:coreProperties>
</file>